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26"/>
  </p:handoutMasterIdLst>
  <p:sldIdLst>
    <p:sldId id="256" r:id="rId3"/>
    <p:sldId id="267" r:id="rId4"/>
    <p:sldId id="262" r:id="rId5"/>
    <p:sldId id="326" r:id="rId6"/>
    <p:sldId id="327" r:id="rId7"/>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45" r:id="rId24"/>
    <p:sldId id="268" r:id="rId25"/>
  </p:sldIdLst>
  <p:sldSz cx="18288000" cy="10287000"/>
  <p:notesSz cx="6858000" cy="9144000"/>
  <p:embeddedFontLst>
    <p:embeddedFont>
      <p:font typeface="ＭＳ Ｐゴシック" panose="020B0600070205080204" pitchFamily="2" charset="-122"/>
      <p:regular r:id="rId30"/>
    </p:embeddedFont>
    <p:embeddedFont>
      <p:font typeface="游ゴシック" panose="020B0400000000000000" charset="-128"/>
      <p:regular r:id="rId31"/>
    </p:embeddedFont>
    <p:embeddedFont>
      <p:font typeface="游ゴシック Medium" panose="020B0500000000000000" charset="-128"/>
      <p:regular r:id="rId32"/>
    </p:embeddedFont>
    <p:embeddedFont>
      <p:font typeface="JKゴシック" panose="02000600000000000000"/>
      <p:regular r:id="rId33"/>
    </p:embeddedFont>
    <p:embeddedFont>
      <p:font typeface="Meiryo UI" panose="020B0604030504040204" charset="-128"/>
      <p:regular r:id="rId34"/>
    </p:embeddedFont>
    <p:embeddedFont>
      <p:font typeface="Calibri" panose="020F050202020403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F1FFE2-7EEC-412C-802C-6711DEB0A98D}" type="datetimeFigureOut">
              <a:rPr kumimoji="1" lang="ja-JP" altLang="en-US" smtClean="0"/>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0E365-854E-4DD7-A3B8-9E56379337CA}"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F93F1-D337-477A-B98A-83DE47DDB92A}"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EF2D7-A99A-4AC5-BC01-384F23EAC7CE}"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 name="Shape 71"/>
        <p:cNvGrpSpPr/>
        <p:nvPr/>
      </p:nvGrpSpPr>
      <p:grpSpPr>
        <a:xfrm>
          <a:off x="0" y="0"/>
          <a:ext cx="0" cy="0"/>
          <a:chOff x="0" y="0"/>
          <a:chExt cx="0" cy="0"/>
        </a:xfrm>
      </p:grpSpPr>
      <p:sp>
        <p:nvSpPr>
          <p:cNvPr id="72" name="Google Shape;72;g1b51896dec1_0_1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b51896dec1_0_1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4" name="Shape 134"/>
        <p:cNvGrpSpPr/>
        <p:nvPr/>
      </p:nvGrpSpPr>
      <p:grpSpPr>
        <a:xfrm>
          <a:off x="0" y="0"/>
          <a:ext cx="0" cy="0"/>
          <a:chOff x="0" y="0"/>
          <a:chExt cx="0" cy="0"/>
        </a:xfrm>
      </p:grpSpPr>
      <p:sp>
        <p:nvSpPr>
          <p:cNvPr id="135" name="Google Shape;135;g1b51896dec1_0_7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b51896dec1_0_7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1" name="Shape 141"/>
        <p:cNvGrpSpPr/>
        <p:nvPr/>
      </p:nvGrpSpPr>
      <p:grpSpPr>
        <a:xfrm>
          <a:off x="0" y="0"/>
          <a:ext cx="0" cy="0"/>
          <a:chOff x="0" y="0"/>
          <a:chExt cx="0" cy="0"/>
        </a:xfrm>
      </p:grpSpPr>
      <p:sp>
        <p:nvSpPr>
          <p:cNvPr id="142" name="Google Shape;142;g1b51896dec1_0_6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b51896dec1_0_6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8" name="Shape 148"/>
        <p:cNvGrpSpPr/>
        <p:nvPr/>
      </p:nvGrpSpPr>
      <p:grpSpPr>
        <a:xfrm>
          <a:off x="0" y="0"/>
          <a:ext cx="0" cy="0"/>
          <a:chOff x="0" y="0"/>
          <a:chExt cx="0" cy="0"/>
        </a:xfrm>
      </p:grpSpPr>
      <p:sp>
        <p:nvSpPr>
          <p:cNvPr id="149" name="Google Shape;149;g1b51896dec1_0_6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b51896dec1_0_6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g1b51896dec1_0_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b51896dec1_0_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2" name="Shape 162"/>
        <p:cNvGrpSpPr/>
        <p:nvPr/>
      </p:nvGrpSpPr>
      <p:grpSpPr>
        <a:xfrm>
          <a:off x="0" y="0"/>
          <a:ext cx="0" cy="0"/>
          <a:chOff x="0" y="0"/>
          <a:chExt cx="0" cy="0"/>
        </a:xfrm>
      </p:grpSpPr>
      <p:sp>
        <p:nvSpPr>
          <p:cNvPr id="163" name="Google Shape;163;g1b51896dec1_0_5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b51896dec1_0_5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9" name="Shape 169"/>
        <p:cNvGrpSpPr/>
        <p:nvPr/>
      </p:nvGrpSpPr>
      <p:grpSpPr>
        <a:xfrm>
          <a:off x="0" y="0"/>
          <a:ext cx="0" cy="0"/>
          <a:chOff x="0" y="0"/>
          <a:chExt cx="0" cy="0"/>
        </a:xfrm>
      </p:grpSpPr>
      <p:sp>
        <p:nvSpPr>
          <p:cNvPr id="170" name="Google Shape;170;g1b51896dec1_0_4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b51896dec1_0_4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1b51896dec1_0_4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b51896dec1_0_4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1b51896dec1_0_4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b51896dec1_0_4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 name="Shape 78"/>
        <p:cNvGrpSpPr/>
        <p:nvPr/>
      </p:nvGrpSpPr>
      <p:grpSpPr>
        <a:xfrm>
          <a:off x="0" y="0"/>
          <a:ext cx="0" cy="0"/>
          <a:chOff x="0" y="0"/>
          <a:chExt cx="0" cy="0"/>
        </a:xfrm>
      </p:grpSpPr>
      <p:sp>
        <p:nvSpPr>
          <p:cNvPr id="79" name="Google Shape;79;g1b51896dec1_0_1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b51896dec1_0_1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85"/>
        <p:cNvGrpSpPr/>
        <p:nvPr/>
      </p:nvGrpSpPr>
      <p:grpSpPr>
        <a:xfrm>
          <a:off x="0" y="0"/>
          <a:ext cx="0" cy="0"/>
          <a:chOff x="0" y="0"/>
          <a:chExt cx="0" cy="0"/>
        </a:xfrm>
      </p:grpSpPr>
      <p:sp>
        <p:nvSpPr>
          <p:cNvPr id="86" name="Google Shape;86;g1b51896dec1_0_10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b51896dec1_0_10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 name="Shape 92"/>
        <p:cNvGrpSpPr/>
        <p:nvPr/>
      </p:nvGrpSpPr>
      <p:grpSpPr>
        <a:xfrm>
          <a:off x="0" y="0"/>
          <a:ext cx="0" cy="0"/>
          <a:chOff x="0" y="0"/>
          <a:chExt cx="0" cy="0"/>
        </a:xfrm>
      </p:grpSpPr>
      <p:sp>
        <p:nvSpPr>
          <p:cNvPr id="93" name="Google Shape;93;g1b51896dec1_0_10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b51896dec1_0_10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g1b51896dec1_0_9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b51896dec1_0_9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g1b51896dec1_0_9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b51896dec1_0_9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3" name="Shape 113"/>
        <p:cNvGrpSpPr/>
        <p:nvPr/>
      </p:nvGrpSpPr>
      <p:grpSpPr>
        <a:xfrm>
          <a:off x="0" y="0"/>
          <a:ext cx="0" cy="0"/>
          <a:chOff x="0" y="0"/>
          <a:chExt cx="0" cy="0"/>
        </a:xfrm>
      </p:grpSpPr>
      <p:sp>
        <p:nvSpPr>
          <p:cNvPr id="114" name="Google Shape;114;g1b51896dec1_0_8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51896dec1_0_8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0" name="Shape 120"/>
        <p:cNvGrpSpPr/>
        <p:nvPr/>
      </p:nvGrpSpPr>
      <p:grpSpPr>
        <a:xfrm>
          <a:off x="0" y="0"/>
          <a:ext cx="0" cy="0"/>
          <a:chOff x="0" y="0"/>
          <a:chExt cx="0" cy="0"/>
        </a:xfrm>
      </p:grpSpPr>
      <p:sp>
        <p:nvSpPr>
          <p:cNvPr id="121" name="Google Shape;121;g1b51896dec1_0_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b51896dec1_0_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7" name="Shape 127"/>
        <p:cNvGrpSpPr/>
        <p:nvPr/>
      </p:nvGrpSpPr>
      <p:grpSpPr>
        <a:xfrm>
          <a:off x="0" y="0"/>
          <a:ext cx="0" cy="0"/>
          <a:chOff x="0" y="0"/>
          <a:chExt cx="0" cy="0"/>
        </a:xfrm>
      </p:grpSpPr>
      <p:sp>
        <p:nvSpPr>
          <p:cNvPr id="128" name="Google Shape;128;g1b51896dec1_0_7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b51896dec1_0_7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ct val="1000"/>
              </a:spcBef>
              <a:spcAft>
                <a:spcPts val="0"/>
              </a:spcAft>
              <a:buSzPts val="2800"/>
              <a:buNone/>
              <a:defRPr/>
            </a:lvl1pPr>
            <a:lvl2pPr lvl="1">
              <a:spcBef>
                <a:spcPct val="1000"/>
              </a:spcBef>
              <a:spcAft>
                <a:spcPts val="0"/>
              </a:spcAft>
              <a:buSzPts val="2800"/>
              <a:buNone/>
              <a:defRPr/>
            </a:lvl2pPr>
            <a:lvl3pPr lvl="2">
              <a:spcBef>
                <a:spcPct val="1000"/>
              </a:spcBef>
              <a:spcAft>
                <a:spcPts val="0"/>
              </a:spcAft>
              <a:buSzPts val="2800"/>
              <a:buNone/>
              <a:defRPr/>
            </a:lvl3pPr>
            <a:lvl4pPr lvl="3">
              <a:spcBef>
                <a:spcPct val="1000"/>
              </a:spcBef>
              <a:spcAft>
                <a:spcPts val="0"/>
              </a:spcAft>
              <a:buSzPts val="2800"/>
              <a:buNone/>
              <a:defRPr/>
            </a:lvl4pPr>
            <a:lvl5pPr lvl="4">
              <a:spcBef>
                <a:spcPct val="1000"/>
              </a:spcBef>
              <a:spcAft>
                <a:spcPts val="0"/>
              </a:spcAft>
              <a:buSzPts val="2800"/>
              <a:buNone/>
              <a:defRPr/>
            </a:lvl5pPr>
            <a:lvl6pPr lvl="5">
              <a:spcBef>
                <a:spcPct val="1000"/>
              </a:spcBef>
              <a:spcAft>
                <a:spcPts val="0"/>
              </a:spcAft>
              <a:buSzPts val="2800"/>
              <a:buNone/>
              <a:defRPr/>
            </a:lvl6pPr>
            <a:lvl7pPr lvl="6">
              <a:spcBef>
                <a:spcPct val="1000"/>
              </a:spcBef>
              <a:spcAft>
                <a:spcPts val="0"/>
              </a:spcAft>
              <a:buSzPts val="2800"/>
              <a:buNone/>
              <a:defRPr/>
            </a:lvl7pPr>
            <a:lvl8pPr lvl="7">
              <a:spcBef>
                <a:spcPct val="1000"/>
              </a:spcBef>
              <a:spcAft>
                <a:spcPts val="0"/>
              </a:spcAft>
              <a:buSzPts val="2800"/>
              <a:buNone/>
              <a:defRPr/>
            </a:lvl8pPr>
            <a:lvl9pPr lvl="8">
              <a:spcBef>
                <a:spcPct val="1000"/>
              </a:spcBef>
              <a:spcAft>
                <a:spcPts val="0"/>
              </a:spcAft>
              <a:buSzPts val="2800"/>
              <a:buNone/>
              <a:defRPr/>
            </a:lvl9pPr>
          </a:lstStyle>
          <a:p/>
        </p:txBody>
      </p:sp>
      <p:sp>
        <p:nvSpPr>
          <p:cNvPr id="18" name="Google Shape;18;p4"/>
          <p:cNvSpPr txBox="1"/>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ct val="1000"/>
              </a:spcBef>
              <a:spcAft>
                <a:spcPts val="0"/>
              </a:spcAft>
              <a:buSzPts val="1800"/>
              <a:buChar char="●"/>
              <a:defRPr/>
            </a:lvl1pPr>
            <a:lvl2pPr marL="1828800" lvl="1" indent="-635000">
              <a:spcBef>
                <a:spcPct val="1000"/>
              </a:spcBef>
              <a:spcAft>
                <a:spcPts val="0"/>
              </a:spcAft>
              <a:buSzPts val="1400"/>
              <a:buChar char="○"/>
              <a:defRPr/>
            </a:lvl2pPr>
            <a:lvl3pPr marL="2743200" lvl="2" indent="-635000">
              <a:spcBef>
                <a:spcPct val="1000"/>
              </a:spcBef>
              <a:spcAft>
                <a:spcPts val="0"/>
              </a:spcAft>
              <a:buSzPts val="1400"/>
              <a:buChar char="■"/>
              <a:defRPr/>
            </a:lvl3pPr>
            <a:lvl4pPr marL="3657600" lvl="3" indent="-635000">
              <a:spcBef>
                <a:spcPct val="1000"/>
              </a:spcBef>
              <a:spcAft>
                <a:spcPts val="0"/>
              </a:spcAft>
              <a:buSzPts val="1400"/>
              <a:buChar char="●"/>
              <a:defRPr/>
            </a:lvl4pPr>
            <a:lvl5pPr marL="4572000" lvl="4" indent="-635000">
              <a:spcBef>
                <a:spcPct val="1000"/>
              </a:spcBef>
              <a:spcAft>
                <a:spcPts val="0"/>
              </a:spcAft>
              <a:buSzPts val="1400"/>
              <a:buChar char="○"/>
              <a:defRPr/>
            </a:lvl5pPr>
            <a:lvl6pPr marL="5486400" lvl="5" indent="-635000">
              <a:spcBef>
                <a:spcPct val="1000"/>
              </a:spcBef>
              <a:spcAft>
                <a:spcPts val="0"/>
              </a:spcAft>
              <a:buSzPts val="1400"/>
              <a:buChar char="■"/>
              <a:defRPr/>
            </a:lvl6pPr>
            <a:lvl7pPr marL="6400800" lvl="6" indent="-635000">
              <a:spcBef>
                <a:spcPct val="1000"/>
              </a:spcBef>
              <a:spcAft>
                <a:spcPts val="0"/>
              </a:spcAft>
              <a:buSzPts val="1400"/>
              <a:buChar char="●"/>
              <a:defRPr/>
            </a:lvl7pPr>
            <a:lvl8pPr marL="7315200" lvl="7" indent="-635000">
              <a:spcBef>
                <a:spcPct val="1000"/>
              </a:spcBef>
              <a:spcAft>
                <a:spcPts val="0"/>
              </a:spcAft>
              <a:buSzPts val="1400"/>
              <a:buChar char="○"/>
              <a:defRPr/>
            </a:lvl8pPr>
            <a:lvl9pPr marL="8229600" lvl="8" indent="-635000">
              <a:spcBef>
                <a:spcPct val="1000"/>
              </a:spcBef>
              <a:spcAft>
                <a:spcPts val="0"/>
              </a:spcAft>
              <a:buSzPts val="1400"/>
              <a:buChar char="■"/>
              <a:defRPr/>
            </a:lvl9pPr>
          </a:lstStyle>
          <a:p/>
        </p:txBody>
      </p:sp>
      <p:sp>
        <p:nvSpPr>
          <p:cNvPr id="19" name="Google Shape;19;p4"/>
          <p:cNvSpPr txBox="1"/>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2"/>
          <p:cNvSpPr txBox="1"/>
          <p:nvPr/>
        </p:nvSpPr>
        <p:spPr>
          <a:xfrm>
            <a:off x="9601200" y="7734300"/>
            <a:ext cx="8199120" cy="1200150"/>
          </a:xfrm>
          <a:prstGeom prst="rect">
            <a:avLst/>
          </a:prstGeom>
        </p:spPr>
        <p:txBody>
          <a:bodyPr wrap="square" lIns="0" tIns="0" rIns="0" bIns="0" rtlCol="0" anchor="t">
            <a:spAutoFit/>
          </a:bodyPr>
          <a:lstStyle/>
          <a:p>
            <a:pPr algn="l"/>
            <a:r>
              <a:rPr lang="en-US" altLang="ja-JP" sz="2600">
                <a:latin typeface="游ゴシック" panose="020B0400000000000000" charset="-128"/>
                <a:ea typeface="游ゴシック" panose="020B0400000000000000" charset="-128"/>
                <a:cs typeface="游ゴシック" panose="020B0400000000000000" charset="-128"/>
                <a:sym typeface="+mn-ea"/>
              </a:rPr>
              <a:t>(</a:t>
            </a:r>
            <a:r>
              <a:rPr lang="ja-JP" altLang="en-US" sz="2600">
                <a:latin typeface="游ゴシック" panose="020B0400000000000000" charset="-128"/>
                <a:ea typeface="游ゴシック" panose="020B0400000000000000" charset="-128"/>
                <a:cs typeface="游ゴシック" panose="020B0400000000000000" charset="-128"/>
                <a:sym typeface="+mn-ea"/>
              </a:rPr>
              <a:t>公社</a:t>
            </a:r>
            <a:r>
              <a:rPr lang="en-US" altLang="ja-JP" sz="2600">
                <a:latin typeface="游ゴシック" panose="020B0400000000000000" charset="-128"/>
                <a:ea typeface="游ゴシック" panose="020B0400000000000000" charset="-128"/>
                <a:cs typeface="游ゴシック" panose="020B0400000000000000" charset="-128"/>
                <a:sym typeface="+mn-ea"/>
              </a:rPr>
              <a:t>)</a:t>
            </a:r>
            <a:r>
              <a:rPr lang="ja-JP" altLang="en-US" sz="2600">
                <a:latin typeface="游ゴシック" panose="020B0400000000000000" charset="-128"/>
                <a:ea typeface="游ゴシック" panose="020B0400000000000000" charset="-128"/>
                <a:cs typeface="游ゴシック" panose="020B0400000000000000" charset="-128"/>
                <a:sym typeface="+mn-ea"/>
              </a:rPr>
              <a:t>愛媛県作業療法士会 </a:t>
            </a:r>
            <a:endParaRPr lang="ja-JP" altLang="en-US" sz="2600">
              <a:latin typeface="游ゴシック" panose="020B0400000000000000" charset="-128"/>
              <a:ea typeface="游ゴシック" panose="020B0400000000000000" charset="-128"/>
              <a:cs typeface="游ゴシック" panose="020B0400000000000000" charset="-128"/>
              <a:sym typeface="+mn-ea"/>
            </a:endParaRPr>
          </a:p>
          <a:p>
            <a:pPr algn="l"/>
            <a:r>
              <a:rPr lang="ja-JP" altLang="en-US" sz="2600">
                <a:latin typeface="游ゴシック" panose="020B0400000000000000" charset="-128"/>
                <a:ea typeface="游ゴシック" panose="020B0400000000000000" charset="-128"/>
                <a:cs typeface="游ゴシック" panose="020B0400000000000000" charset="-128"/>
                <a:sym typeface="+mn-ea"/>
              </a:rPr>
              <a:t>制度対策局 制度対策部 制度対策部門</a:t>
            </a:r>
            <a:r>
              <a:rPr lang="en-US" altLang="ja-JP" sz="2600">
                <a:latin typeface="游ゴシック" panose="020B0400000000000000" charset="-128"/>
                <a:ea typeface="游ゴシック" panose="020B0400000000000000" charset="-128"/>
                <a:cs typeface="游ゴシック" panose="020B0400000000000000" charset="-128"/>
                <a:sym typeface="+mn-ea"/>
              </a:rPr>
              <a:t>(</a:t>
            </a:r>
            <a:r>
              <a:rPr lang="ja-JP" altLang="en-US" sz="2600">
                <a:latin typeface="游ゴシック" panose="020B0400000000000000" charset="-128"/>
                <a:ea typeface="游ゴシック" panose="020B0400000000000000" charset="-128"/>
                <a:cs typeface="游ゴシック" panose="020B0400000000000000" charset="-128"/>
                <a:sym typeface="+mn-ea"/>
              </a:rPr>
              <a:t>情報収集調査</a:t>
            </a:r>
            <a:r>
              <a:rPr lang="en-US" altLang="ja-JP" sz="2600">
                <a:latin typeface="游ゴシック" panose="020B0400000000000000" charset="-128"/>
                <a:ea typeface="游ゴシック" panose="020B0400000000000000" charset="-128"/>
                <a:cs typeface="游ゴシック" panose="020B0400000000000000" charset="-128"/>
                <a:sym typeface="+mn-ea"/>
              </a:rPr>
              <a:t>)</a:t>
            </a:r>
            <a:endParaRPr lang="en-US" altLang="ja-JP" sz="2600">
              <a:latin typeface="游ゴシック" panose="020B0400000000000000" charset="-128"/>
              <a:ea typeface="游ゴシック" panose="020B0400000000000000" charset="-128"/>
              <a:cs typeface="游ゴシック" panose="020B0400000000000000" charset="-128"/>
              <a:sym typeface="+mn-ea"/>
            </a:endParaRPr>
          </a:p>
          <a:p>
            <a:pPr algn="l"/>
            <a:r>
              <a:rPr lang="ja-JP" altLang="en-US" sz="2600">
                <a:latin typeface="游ゴシック" panose="020B0400000000000000" charset="-128"/>
                <a:ea typeface="游ゴシック" panose="020B0400000000000000" charset="-128"/>
                <a:cs typeface="游ゴシック" panose="020B0400000000000000" charset="-128"/>
                <a:sym typeface="+mn-ea"/>
              </a:rPr>
              <a:t>　　　　　</a:t>
            </a:r>
            <a:endParaRPr lang="en-US" sz="2600">
              <a:solidFill>
                <a:srgbClr val="000000"/>
              </a:solidFill>
              <a:latin typeface="游ゴシック" panose="020B0400000000000000" charset="-128"/>
              <a:ea typeface="游ゴシック" panose="020B0400000000000000" charset="-128"/>
              <a:cs typeface="游ゴシック" panose="020B0400000000000000" charset="-128"/>
            </a:endParaRPr>
          </a:p>
        </p:txBody>
      </p:sp>
      <p:sp>
        <p:nvSpPr>
          <p:cNvPr id="6" name="TextBox 6"/>
          <p:cNvSpPr txBox="1"/>
          <p:nvPr/>
        </p:nvSpPr>
        <p:spPr>
          <a:xfrm>
            <a:off x="609600" y="2933700"/>
            <a:ext cx="17672685" cy="2954655"/>
          </a:xfrm>
          <a:prstGeom prst="rect">
            <a:avLst/>
          </a:prstGeom>
        </p:spPr>
        <p:txBody>
          <a:bodyPr wrap="square" lIns="0" tIns="0" rIns="0" bIns="0" rtlCol="0" anchor="t">
            <a:spAutoFit/>
          </a:bodyPr>
          <a:lstStyle/>
          <a:p>
            <a:pPr>
              <a:lnSpc>
                <a:spcPts val="11520"/>
              </a:lnSpc>
            </a:pPr>
            <a:r>
              <a:rPr lang="ja-JP" altLang="en-US" sz="7200">
                <a:solidFill>
                  <a:srgbClr val="000000"/>
                </a:solidFill>
                <a:latin typeface="游ゴシック Medium" panose="020B0500000000000000" charset="-128"/>
                <a:ea typeface="游ゴシック Medium" panose="020B0500000000000000" charset="-128"/>
                <a:cs typeface="游ゴシック Medium" panose="020B0500000000000000" charset="-128"/>
                <a:sym typeface="+mn-ea"/>
              </a:rPr>
              <a:t>介護老人保健施設における</a:t>
            </a:r>
            <a:endParaRPr lang="ja-JP" altLang="en-US" sz="7200">
              <a:solidFill>
                <a:srgbClr val="000000"/>
              </a:solidFill>
              <a:latin typeface="游ゴシック Medium" panose="020B0500000000000000" charset="-128"/>
              <a:ea typeface="游ゴシック Medium" panose="020B0500000000000000" charset="-128"/>
              <a:cs typeface="游ゴシック Medium" panose="020B0500000000000000" charset="-128"/>
              <a:sym typeface="+mn-ea"/>
            </a:endParaRPr>
          </a:p>
          <a:p>
            <a:pPr>
              <a:lnSpc>
                <a:spcPts val="11520"/>
              </a:lnSpc>
            </a:pPr>
            <a:r>
              <a:rPr lang="ja-JP" altLang="en-US" sz="7200">
                <a:solidFill>
                  <a:srgbClr val="000000"/>
                </a:solidFill>
                <a:latin typeface="游ゴシック Medium" panose="020B0500000000000000" charset="-128"/>
                <a:ea typeface="游ゴシック Medium" panose="020B0500000000000000" charset="-128"/>
                <a:cs typeface="游ゴシック Medium" panose="020B0500000000000000" charset="-128"/>
              </a:rPr>
              <a:t>令和3年度介護報酬改定後の実態調査</a:t>
            </a:r>
            <a:r>
              <a:rPr lang="ja-JP" altLang="en-US" sz="7200">
                <a:solidFill>
                  <a:srgbClr val="000000"/>
                </a:solidFill>
                <a:latin typeface="游ゴシック Medium" panose="020B0500000000000000" charset="-128"/>
                <a:ea typeface="游ゴシック Medium" panose="020B0500000000000000" charset="-128"/>
                <a:cs typeface="游ゴシック Medium" panose="020B0500000000000000" charset="-128"/>
              </a:rPr>
              <a:t>報告</a:t>
            </a:r>
            <a:endParaRPr lang="ja-JP" altLang="en-US" sz="7200">
              <a:solidFill>
                <a:srgbClr val="000000"/>
              </a:solidFill>
              <a:latin typeface="游ゴシック Medium" panose="020B0500000000000000" charset="-128"/>
              <a:ea typeface="游ゴシック Medium" panose="020B0500000000000000" charset="-128"/>
              <a:cs typeface="游ゴシック Medium" panose="020B050000000000000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2" name="タイトル 1"/>
          <p:cNvSpPr>
            <a:spLocks noGrp="1"/>
          </p:cNvSpPr>
          <p:nvPr>
            <p:ph type="title"/>
          </p:nvPr>
        </p:nvSpPr>
        <p:spPr/>
        <p:txBody>
          <a:bodyPr/>
          <a:p>
            <a:endParaRPr lang="ja-JP" altLang="en-US"/>
          </a:p>
        </p:txBody>
      </p:sp>
      <p:pic>
        <p:nvPicPr>
          <p:cNvPr id="112" name="Google Shape;112;p21" descr="フォームの回答のグラフ。質問のタイトル: 自立支援促進加算を算定していますか？&#10;。回答数: 16 件の回答。" title="自立支援促進加算を算定していますか？&#10;"/>
          <p:cNvPicPr preferRelativeResize="0"/>
          <p:nvPr/>
        </p:nvPicPr>
        <p:blipFill>
          <a:blip r:embed="rId1"/>
          <a:srcRect l="60000" t="25252" r="14583" b="52970"/>
          <a:stretch>
            <a:fillRect/>
          </a:stretch>
        </p:blipFill>
        <p:spPr>
          <a:xfrm>
            <a:off x="9016365" y="3162300"/>
            <a:ext cx="7555230" cy="2994660"/>
          </a:xfrm>
          <a:prstGeom prst="rect">
            <a:avLst/>
          </a:prstGeom>
          <a:noFill/>
          <a:ln>
            <a:noFill/>
          </a:ln>
        </p:spPr>
      </p:pic>
      <p:sp>
        <p:nvSpPr>
          <p:cNvPr id="7" name="四角形 6"/>
          <p:cNvSpPr/>
          <p:nvPr/>
        </p:nvSpPr>
        <p:spPr>
          <a:xfrm>
            <a:off x="10896600" y="7048500"/>
            <a:ext cx="2667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pic>
        <p:nvPicPr>
          <p:cNvPr id="6" name="Google Shape;112;p21" descr="フォームの回答のグラフ。質問のタイトル: 自立支援促進加算を算定していますか？&#10;。回答数: 16 件の回答。" title="自立支援促進加算を算定していますか？&#10;"/>
          <p:cNvPicPr preferRelativeResize="0"/>
          <p:nvPr/>
        </p:nvPicPr>
        <p:blipFill>
          <a:blip r:embed="rId1"/>
          <a:srcRect l="19722" t="28551" r="54444" b="9083"/>
          <a:stretch>
            <a:fillRect/>
          </a:stretch>
        </p:blipFill>
        <p:spPr>
          <a:xfrm>
            <a:off x="2367915" y="2812415"/>
            <a:ext cx="6953250" cy="6967220"/>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自立支援促進加算を算定していますか？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⑦</a:t>
            </a:r>
            <a:endParaRPr lang="ja-JP" altLang="en-US" sz="8800"/>
          </a:p>
        </p:txBody>
      </p:sp>
      <p:sp>
        <p:nvSpPr>
          <p:cNvPr id="1" name="コンテンツプレースホルダ 0"/>
          <p:cNvSpPr/>
          <p:nvPr>
            <p:ph idx="1"/>
          </p:nvPr>
        </p:nvSpPr>
        <p:spPr/>
        <p:txBody>
          <a:bodyPr/>
          <a:p>
            <a:endParaRPr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6" name="Shape 116"/>
        <p:cNvGrpSpPr/>
        <p:nvPr/>
      </p:nvGrpSpPr>
      <p:grpSpPr>
        <a:xfrm>
          <a:off x="0" y="0"/>
          <a:ext cx="0" cy="0"/>
          <a:chOff x="0" y="0"/>
          <a:chExt cx="0" cy="0"/>
        </a:xfrm>
      </p:grpSpPr>
      <p:sp>
        <p:nvSpPr>
          <p:cNvPr id="2" name="タイトル 1"/>
          <p:cNvSpPr>
            <a:spLocks noGrp="1"/>
          </p:cNvSpPr>
          <p:nvPr>
            <p:ph type="title"/>
          </p:nvPr>
        </p:nvSpPr>
        <p:spPr/>
        <p:txBody>
          <a:bodyPr/>
          <a:p>
            <a:endParaRPr lang="ja-JP" altLang="en-US"/>
          </a:p>
        </p:txBody>
      </p:sp>
      <p:pic>
        <p:nvPicPr>
          <p:cNvPr id="119" name="Google Shape;119;p22" descr="フォームの回答のグラフ。質問のタイトル: 褥瘡マネジメント加算を算定していますか？&#10;。回答数: 16 件の回答。" title="褥瘡マネジメント加算を算定していますか？&#10;"/>
          <p:cNvPicPr preferRelativeResize="0"/>
          <p:nvPr/>
        </p:nvPicPr>
        <p:blipFill>
          <a:blip r:embed="rId1"/>
          <a:srcRect l="62858" t="26242" r="12083" b="51980"/>
          <a:stretch>
            <a:fillRect/>
          </a:stretch>
        </p:blipFill>
        <p:spPr>
          <a:xfrm>
            <a:off x="9067800" y="3739515"/>
            <a:ext cx="7653655" cy="2807970"/>
          </a:xfrm>
          <a:prstGeom prst="rect">
            <a:avLst/>
          </a:prstGeom>
          <a:noFill/>
          <a:ln>
            <a:noFill/>
          </a:ln>
        </p:spPr>
      </p:pic>
      <p:sp>
        <p:nvSpPr>
          <p:cNvPr id="3" name="四角形 2"/>
          <p:cNvSpPr/>
          <p:nvPr/>
        </p:nvSpPr>
        <p:spPr>
          <a:xfrm>
            <a:off x="8991600" y="87249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 name="四角形 3"/>
          <p:cNvSpPr/>
          <p:nvPr/>
        </p:nvSpPr>
        <p:spPr>
          <a:xfrm>
            <a:off x="15240000" y="87249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2" name="四角形 11"/>
          <p:cNvSpPr/>
          <p:nvPr/>
        </p:nvSpPr>
        <p:spPr>
          <a:xfrm>
            <a:off x="9144000" y="7887335"/>
            <a:ext cx="2357120" cy="42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褥瘡マネジメント加算を算定していますか？</a:t>
            </a:r>
            <a:endParaRPr lang="ja-JP" altLang="en-US" sz="4800">
              <a:latin typeface="Meiryo UI" panose="020B0604030504040204" charset="-128"/>
              <a:ea typeface="Meiryo UI" panose="020B0604030504040204" charset="-128"/>
            </a:endParaRPr>
          </a:p>
        </p:txBody>
      </p:sp>
      <p:pic>
        <p:nvPicPr>
          <p:cNvPr id="11" name="Google Shape;119;p22" descr="フォームの回答のグラフ。質問のタイトル: 褥瘡マネジメント加算を算定していますか？&#10;。回答数: 16 件の回答。" title="褥瘡マネジメント加算を算定していますか？&#10;"/>
          <p:cNvPicPr preferRelativeResize="0"/>
          <p:nvPr/>
        </p:nvPicPr>
        <p:blipFill>
          <a:blip r:embed="rId1"/>
          <a:srcRect l="20139" t="28551" r="54028" b="9083"/>
          <a:stretch>
            <a:fillRect/>
          </a:stretch>
        </p:blipFill>
        <p:spPr>
          <a:xfrm>
            <a:off x="1587500" y="2950845"/>
            <a:ext cx="6898005" cy="6840855"/>
          </a:xfrm>
          <a:prstGeom prst="rect">
            <a:avLst/>
          </a:prstGeom>
          <a:noFill/>
          <a:ln>
            <a:noFill/>
          </a:ln>
        </p:spPr>
      </p:pic>
      <p:sp>
        <p:nvSpPr>
          <p:cNvPr id="13" name="テキストボックス 12"/>
          <p:cNvSpPr txBox="1"/>
          <p:nvPr/>
        </p:nvSpPr>
        <p:spPr>
          <a:xfrm>
            <a:off x="152400" y="114300"/>
            <a:ext cx="2489200" cy="1445260"/>
          </a:xfrm>
          <a:prstGeom prst="rect">
            <a:avLst/>
          </a:prstGeom>
          <a:noFill/>
        </p:spPr>
        <p:txBody>
          <a:bodyPr wrap="square" rtlCol="0">
            <a:spAutoFit/>
          </a:bodyPr>
          <a:p>
            <a:r>
              <a:rPr lang="ja-JP" altLang="en-US" sz="8800"/>
              <a:t>⑧</a:t>
            </a:r>
            <a:endParaRPr lang="ja-JP" altLang="en-US" sz="8800"/>
          </a:p>
        </p:txBody>
      </p:sp>
      <p:sp>
        <p:nvSpPr>
          <p:cNvPr id="1" name="コンテンツプレースホルダ 0"/>
          <p:cNvSpPr/>
          <p:nvPr>
            <p:ph idx="1"/>
          </p:nvPr>
        </p:nvSpPr>
        <p:spPr/>
        <p:txBody>
          <a:bodyPr/>
          <a:p>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23" name="Shape 123"/>
        <p:cNvGrpSpPr/>
        <p:nvPr/>
      </p:nvGrpSpPr>
      <p:grpSpPr>
        <a:xfrm>
          <a:off x="0" y="0"/>
          <a:ext cx="0" cy="0"/>
          <a:chOff x="0" y="0"/>
          <a:chExt cx="0" cy="0"/>
        </a:xfrm>
      </p:grpSpPr>
      <p:sp>
        <p:nvSpPr>
          <p:cNvPr id="2" name="タイトル 1"/>
          <p:cNvSpPr>
            <a:spLocks noGrp="1"/>
          </p:cNvSpPr>
          <p:nvPr>
            <p:ph type="title"/>
          </p:nvPr>
        </p:nvSpPr>
        <p:spPr/>
        <p:txBody>
          <a:bodyPr/>
          <a:p>
            <a:endParaRPr lang="ja-JP" altLang="en-US"/>
          </a:p>
        </p:txBody>
      </p:sp>
      <p:pic>
        <p:nvPicPr>
          <p:cNvPr id="126" name="Google Shape;126;p23" descr="フォームの回答のグラフ。質問のタイトル: 排泄支援加算を算定していますか？&#10;。回答数: 16 件の回答。" title="排泄支援加算を算定していますか？&#10;"/>
          <p:cNvPicPr preferRelativeResize="0"/>
          <p:nvPr/>
        </p:nvPicPr>
        <p:blipFill>
          <a:blip r:embed="rId1"/>
          <a:srcRect l="62083" t="26728" r="10417" b="46543"/>
          <a:stretch>
            <a:fillRect/>
          </a:stretch>
        </p:blipFill>
        <p:spPr>
          <a:xfrm>
            <a:off x="9088120" y="3185160"/>
            <a:ext cx="8133080" cy="3507105"/>
          </a:xfrm>
          <a:prstGeom prst="rect">
            <a:avLst/>
          </a:prstGeom>
          <a:noFill/>
          <a:ln>
            <a:noFill/>
          </a:ln>
        </p:spPr>
      </p:pic>
      <p:sp>
        <p:nvSpPr>
          <p:cNvPr id="7" name="四角形 6"/>
          <p:cNvSpPr/>
          <p:nvPr/>
        </p:nvSpPr>
        <p:spPr>
          <a:xfrm>
            <a:off x="8991600" y="7926705"/>
            <a:ext cx="2137410" cy="49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排泄支援加算を算定していますか？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⑨</a:t>
            </a:r>
            <a:endParaRPr lang="ja-JP" altLang="en-US" sz="8800"/>
          </a:p>
        </p:txBody>
      </p:sp>
      <p:pic>
        <p:nvPicPr>
          <p:cNvPr id="4" name="Google Shape;126;p23" descr="フォームの回答のグラフ。質問のタイトル: 排泄支援加算を算定していますか？&#10;。回答数: 16 件の回答。" title="排泄支援加算を算定していますか？&#10;"/>
          <p:cNvPicPr preferRelativeResize="0"/>
          <p:nvPr/>
        </p:nvPicPr>
        <p:blipFill>
          <a:blip r:embed="rId1"/>
          <a:srcRect l="18750" t="27611" r="53750" b="9033"/>
          <a:stretch>
            <a:fillRect/>
          </a:stretch>
        </p:blipFill>
        <p:spPr>
          <a:xfrm>
            <a:off x="1285875" y="2628900"/>
            <a:ext cx="7400925" cy="7250430"/>
          </a:xfrm>
          <a:prstGeom prst="rect">
            <a:avLst/>
          </a:prstGeom>
          <a:noFill/>
          <a:ln>
            <a:noFill/>
          </a:ln>
        </p:spPr>
      </p:pic>
      <p:sp>
        <p:nvSpPr>
          <p:cNvPr id="1" name="コンテンツプレースホルダ 0"/>
          <p:cNvSpPr/>
          <p:nvPr>
            <p:ph idx="1"/>
          </p:nvPr>
        </p:nvSpPr>
        <p:spPr/>
        <p:txBody>
          <a:bodyPr/>
          <a:p>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0" name="Shape 130"/>
        <p:cNvGrpSpPr/>
        <p:nvPr/>
      </p:nvGrpSpPr>
      <p:grpSpPr>
        <a:xfrm>
          <a:off x="0" y="0"/>
          <a:ext cx="0" cy="0"/>
          <a:chOff x="0" y="0"/>
          <a:chExt cx="0" cy="0"/>
        </a:xfrm>
      </p:grpSpPr>
      <p:sp>
        <p:nvSpPr>
          <p:cNvPr id="2" name="タイトル 1"/>
          <p:cNvSpPr>
            <a:spLocks noGrp="1"/>
          </p:cNvSpPr>
          <p:nvPr>
            <p:ph type="title"/>
          </p:nvPr>
        </p:nvSpPr>
        <p:spPr/>
        <p:txBody>
          <a:bodyPr/>
          <a:p>
            <a:endParaRPr lang="ja-JP" altLang="en-US"/>
          </a:p>
        </p:txBody>
      </p:sp>
      <p:pic>
        <p:nvPicPr>
          <p:cNvPr id="133" name="Google Shape;133;p24" descr="フォームの回答のグラフ。質問のタイトル: 口腔衛生管理加算を算定していますか？&#10;。回答数: 16 件の回答。" title="口腔衛生管理加算を算定していますか？&#10;"/>
          <p:cNvPicPr preferRelativeResize="0"/>
          <p:nvPr/>
        </p:nvPicPr>
        <p:blipFill>
          <a:blip r:embed="rId1"/>
          <a:srcRect l="62083" t="26242" r="9167" b="50000"/>
          <a:stretch>
            <a:fillRect/>
          </a:stretch>
        </p:blipFill>
        <p:spPr>
          <a:xfrm>
            <a:off x="8991600" y="3616960"/>
            <a:ext cx="8499475" cy="3052445"/>
          </a:xfrm>
          <a:prstGeom prst="rect">
            <a:avLst/>
          </a:prstGeom>
          <a:noFill/>
          <a:ln>
            <a:noFill/>
          </a:ln>
        </p:spPr>
      </p:pic>
      <p:sp>
        <p:nvSpPr>
          <p:cNvPr id="3" name="四角形 2"/>
          <p:cNvSpPr/>
          <p:nvPr/>
        </p:nvSpPr>
        <p:spPr>
          <a:xfrm>
            <a:off x="14630400" y="88773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2" name="四角形 11"/>
          <p:cNvSpPr/>
          <p:nvPr/>
        </p:nvSpPr>
        <p:spPr>
          <a:xfrm>
            <a:off x="9144000" y="7932420"/>
            <a:ext cx="2095500" cy="487680"/>
          </a:xfrm>
          <a:prstGeom prst="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口腔衛生管理加算を算定していますか？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⑩</a:t>
            </a:r>
            <a:endParaRPr lang="ja-JP" altLang="en-US" sz="8800"/>
          </a:p>
        </p:txBody>
      </p:sp>
      <p:pic>
        <p:nvPicPr>
          <p:cNvPr id="7" name="Google Shape;133;p24" descr="フォームの回答のグラフ。質問のタイトル: 口腔衛生管理加算を算定していますか？&#10;。回答数: 16 件の回答。" title="口腔衛生管理加算を算定していますか？&#10;"/>
          <p:cNvPicPr preferRelativeResize="0"/>
          <p:nvPr/>
        </p:nvPicPr>
        <p:blipFill>
          <a:blip r:embed="rId1"/>
          <a:srcRect l="19722" t="28551" r="54028" b="10073"/>
          <a:stretch>
            <a:fillRect/>
          </a:stretch>
        </p:blipFill>
        <p:spPr>
          <a:xfrm>
            <a:off x="1219200" y="2476500"/>
            <a:ext cx="7508240" cy="7362190"/>
          </a:xfrm>
          <a:prstGeom prst="rect">
            <a:avLst/>
          </a:prstGeom>
          <a:noFill/>
          <a:ln>
            <a:noFill/>
          </a:ln>
        </p:spPr>
      </p:pic>
      <p:sp>
        <p:nvSpPr>
          <p:cNvPr id="1" name="コンテンツプレースホルダ 0"/>
          <p:cNvSpPr/>
          <p:nvPr>
            <p:ph idx="1"/>
          </p:nvPr>
        </p:nvSpPr>
        <p:spPr/>
        <p:txBody>
          <a:bodyPr/>
          <a:p>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7" name="Shape 137"/>
        <p:cNvGrpSpPr/>
        <p:nvPr/>
      </p:nvGrpSpPr>
      <p:grpSpPr>
        <a:xfrm>
          <a:off x="0" y="0"/>
          <a:ext cx="0" cy="0"/>
          <a:chOff x="0" y="0"/>
          <a:chExt cx="0" cy="0"/>
        </a:xfrm>
      </p:grpSpPr>
      <p:sp>
        <p:nvSpPr>
          <p:cNvPr id="2" name="タイトル 1"/>
          <p:cNvSpPr>
            <a:spLocks noGrp="1"/>
          </p:cNvSpPr>
          <p:nvPr>
            <p:ph type="title"/>
          </p:nvPr>
        </p:nvSpPr>
        <p:spPr/>
        <p:txBody>
          <a:bodyPr/>
          <a:p>
            <a:endParaRPr lang="ja-JP" altLang="en-US"/>
          </a:p>
        </p:txBody>
      </p:sp>
      <p:pic>
        <p:nvPicPr>
          <p:cNvPr id="140" name="Google Shape;140;p25" descr="フォームの回答のグラフ。質問のタイトル: 栄養マネジメント強化加算を算定していますか？&#10;。回答数: 16 件の回答。" title="栄養マネジメント強化加算を算定していますか？&#10;"/>
          <p:cNvPicPr preferRelativeResize="0"/>
          <p:nvPr/>
        </p:nvPicPr>
        <p:blipFill>
          <a:blip r:embed="rId1"/>
          <a:srcRect l="62083" t="27231" r="17500" b="55940"/>
          <a:stretch>
            <a:fillRect/>
          </a:stretch>
        </p:blipFill>
        <p:spPr>
          <a:xfrm>
            <a:off x="9067800" y="3848100"/>
            <a:ext cx="7584440" cy="2670810"/>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栄養マネジメント強化加算を算定していますか？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⑪</a:t>
            </a:r>
            <a:endParaRPr lang="ja-JP" altLang="en-US" sz="8800"/>
          </a:p>
        </p:txBody>
      </p:sp>
      <p:pic>
        <p:nvPicPr>
          <p:cNvPr id="4" name="Google Shape;140;p25" descr="フォームの回答のグラフ。質問のタイトル: 栄養マネジメント強化加算を算定していますか？&#10;。回答数: 16 件の回答。" title="栄養マネジメント強化加算を算定していますか？&#10;"/>
          <p:cNvPicPr preferRelativeResize="0"/>
          <p:nvPr/>
        </p:nvPicPr>
        <p:blipFill>
          <a:blip r:embed="rId1"/>
          <a:srcRect l="19306" t="27561" r="53611" b="9083"/>
          <a:stretch>
            <a:fillRect/>
          </a:stretch>
        </p:blipFill>
        <p:spPr>
          <a:xfrm>
            <a:off x="1371600" y="2705100"/>
            <a:ext cx="7405370" cy="7417435"/>
          </a:xfrm>
          <a:prstGeom prst="rect">
            <a:avLst/>
          </a:prstGeom>
          <a:noFill/>
          <a:ln>
            <a:noFill/>
          </a:ln>
        </p:spPr>
      </p:pic>
      <p:sp>
        <p:nvSpPr>
          <p:cNvPr id="1" name="コンテンツプレースホルダ 0"/>
          <p:cNvSpPr/>
          <p:nvPr>
            <p:ph idx="1"/>
          </p:nvPr>
        </p:nvSpPr>
        <p:spPr/>
        <p:txBody>
          <a:bodyPr/>
          <a:p>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4" name="Shape 144"/>
        <p:cNvGrpSpPr/>
        <p:nvPr/>
      </p:nvGrpSpPr>
      <p:grpSpPr>
        <a:xfrm>
          <a:off x="0" y="0"/>
          <a:ext cx="0" cy="0"/>
          <a:chOff x="0" y="0"/>
          <a:chExt cx="0" cy="0"/>
        </a:xfrm>
      </p:grpSpPr>
      <p:pic>
        <p:nvPicPr>
          <p:cNvPr id="7" name="Google Shape;147;p26" descr="フォームの回答のグラフ。質問のタイトル: 入退所前連携加算（加算（Ⅰ）を算定　600単位／回）をどの程度算定していますか？&#10;。回答数: 16 件の回答。" title="入退所前連携加算（加算（Ⅰ）を算定　600単位／回）をどの程度算定していますか？&#10;"/>
          <p:cNvPicPr preferRelativeResize="0"/>
          <p:nvPr/>
        </p:nvPicPr>
        <p:blipFill>
          <a:blip r:embed="rId1"/>
          <a:srcRect l="19972" t="28126" r="54050" b="9983"/>
          <a:stretch>
            <a:fillRect/>
          </a:stretch>
        </p:blipFill>
        <p:spPr>
          <a:xfrm>
            <a:off x="2641600" y="2628900"/>
            <a:ext cx="7366000" cy="7519670"/>
          </a:xfrm>
          <a:prstGeom prst="rect">
            <a:avLst/>
          </a:prstGeom>
          <a:noFill/>
          <a:ln>
            <a:noFill/>
          </a:ln>
        </p:spPr>
      </p:pic>
      <p:sp>
        <p:nvSpPr>
          <p:cNvPr id="2" name="タイトル 1"/>
          <p:cNvSpPr>
            <a:spLocks noGrp="1"/>
          </p:cNvSpPr>
          <p:nvPr>
            <p:ph type="title"/>
          </p:nvPr>
        </p:nvSpPr>
        <p:spPr/>
        <p:txBody>
          <a:bodyPr/>
          <a:p>
            <a:endParaRPr lang="ja-JP" altLang="en-US"/>
          </a:p>
        </p:txBody>
      </p:sp>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入退所前連携加算（加算（Ⅰ）を算定　600単位／回）を</a:t>
            </a:r>
            <a:endParaRPr lang="ja-JP" altLang="en-US" sz="4800">
              <a:latin typeface="Meiryo UI" panose="020B0604030504040204" charset="-128"/>
              <a:ea typeface="Meiryo UI" panose="020B0604030504040204" charset="-128"/>
            </a:endParaRPr>
          </a:p>
          <a:p>
            <a:r>
              <a:rPr lang="ja-JP" altLang="en-US" sz="4800">
                <a:latin typeface="Meiryo UI" panose="020B0604030504040204" charset="-128"/>
                <a:ea typeface="Meiryo UI" panose="020B0604030504040204" charset="-128"/>
              </a:rPr>
              <a:t>どの程度算定していますか？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⑫</a:t>
            </a:r>
            <a:endParaRPr lang="ja-JP" altLang="en-US" sz="8800"/>
          </a:p>
        </p:txBody>
      </p:sp>
      <p:pic>
        <p:nvPicPr>
          <p:cNvPr id="4" name="Google Shape;147;p26" descr="フォームの回答のグラフ。質問のタイトル: 入退所前連携加算（加算（Ⅰ）を算定　600単位／回）をどの程度算定していますか？&#10;。回答数: 16 件の回答。" title="入退所前連携加算（加算（Ⅰ）を算定　600単位／回）をどの程度算定していますか？&#10;"/>
          <p:cNvPicPr preferRelativeResize="0"/>
          <p:nvPr/>
        </p:nvPicPr>
        <p:blipFill>
          <a:blip r:embed="rId1"/>
          <a:srcRect l="62222" t="28551" r="22361" b="31851"/>
          <a:stretch>
            <a:fillRect/>
          </a:stretch>
        </p:blipFill>
        <p:spPr>
          <a:xfrm>
            <a:off x="11353800" y="3604260"/>
            <a:ext cx="5142865" cy="5569585"/>
          </a:xfrm>
          <a:prstGeom prst="rect">
            <a:avLst/>
          </a:prstGeom>
          <a:noFill/>
          <a:ln>
            <a:noFill/>
          </a:ln>
        </p:spPr>
      </p:pic>
      <p:sp>
        <p:nvSpPr>
          <p:cNvPr id="1" name="コンテンツプレースホルダ 0"/>
          <p:cNvSpPr/>
          <p:nvPr>
            <p:ph idx="1"/>
          </p:nvPr>
        </p:nvSpPr>
        <p:spPr/>
        <p:txBody>
          <a:bodyPr/>
          <a:p>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51" name="Shape 151"/>
        <p:cNvGrpSpPr/>
        <p:nvPr/>
      </p:nvGrpSpPr>
      <p:grpSpPr>
        <a:xfrm>
          <a:off x="0" y="0"/>
          <a:ext cx="0" cy="0"/>
          <a:chOff x="0" y="0"/>
          <a:chExt cx="0" cy="0"/>
        </a:xfrm>
      </p:grpSpPr>
      <p:pic>
        <p:nvPicPr>
          <p:cNvPr id="4" name="Google Shape;154;p27" descr="フォームの回答のグラフ。質問のタイトル: 入退所前連携加算（加算（Ⅱ）を算定　400単位／回）をどの程度算定していますか？&#10;。回答数: 16 件の回答。" title="入退所前連携加算（加算（Ⅱ）を算定　400単位／回）をどの程度算定していますか？&#10;"/>
          <p:cNvPicPr preferRelativeResize="0"/>
          <p:nvPr/>
        </p:nvPicPr>
        <p:blipFill>
          <a:blip r:embed="rId1"/>
          <a:srcRect l="20139" t="28551" r="54028" b="10073"/>
          <a:stretch>
            <a:fillRect/>
          </a:stretch>
        </p:blipFill>
        <p:spPr>
          <a:xfrm>
            <a:off x="3505200" y="2552700"/>
            <a:ext cx="7327265" cy="7280910"/>
          </a:xfrm>
          <a:prstGeom prst="rect">
            <a:avLst/>
          </a:prstGeom>
          <a:noFill/>
          <a:ln>
            <a:noFill/>
          </a:ln>
        </p:spPr>
      </p:pic>
      <p:sp>
        <p:nvSpPr>
          <p:cNvPr id="10" name="タイトル 9"/>
          <p:cNvSpPr>
            <a:spLocks noGrp="1"/>
          </p:cNvSpPr>
          <p:nvPr>
            <p:ph type="title"/>
          </p:nvPr>
        </p:nvSpPr>
        <p:spPr/>
        <p:txBody>
          <a:bodyPr/>
          <a:p>
            <a:endParaRPr lang="ja-JP" altLang="en-US"/>
          </a:p>
        </p:txBody>
      </p:sp>
      <p:pic>
        <p:nvPicPr>
          <p:cNvPr id="154" name="Google Shape;154;p27" descr="フォームの回答のグラフ。質問のタイトル: 入退所前連携加算（加算（Ⅱ）を算定　400単位／回）をどの程度算定していますか？&#10;。回答数: 16 件の回答。" title="入退所前連携加算（加算（Ⅱ）を算定　400単位／回）をどの程度算定していますか？&#10;"/>
          <p:cNvPicPr preferRelativeResize="0"/>
          <p:nvPr/>
        </p:nvPicPr>
        <p:blipFill>
          <a:blip r:embed="rId1"/>
          <a:srcRect l="62083" t="26242" r="21250" b="31191"/>
          <a:stretch>
            <a:fillRect/>
          </a:stretch>
        </p:blipFill>
        <p:spPr>
          <a:xfrm>
            <a:off x="11658600" y="3467100"/>
            <a:ext cx="5984875" cy="5828030"/>
          </a:xfrm>
          <a:prstGeom prst="rect">
            <a:avLst/>
          </a:prstGeom>
          <a:noFill/>
          <a:ln>
            <a:noFill/>
          </a:ln>
        </p:spPr>
      </p:pic>
      <p:sp>
        <p:nvSpPr>
          <p:cNvPr id="5" name="四角形 4"/>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2"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入退所前連携加算（加算（Ⅱ）を算定　400単位／回）を</a:t>
            </a:r>
            <a:endParaRPr lang="ja-JP" altLang="en-US" sz="4800">
              <a:latin typeface="Meiryo UI" panose="020B0604030504040204" charset="-128"/>
              <a:ea typeface="Meiryo UI" panose="020B0604030504040204" charset="-128"/>
            </a:endParaRPr>
          </a:p>
          <a:p>
            <a:r>
              <a:rPr lang="ja-JP" altLang="en-US" sz="4800">
                <a:latin typeface="Meiryo UI" panose="020B0604030504040204" charset="-128"/>
                <a:ea typeface="Meiryo UI" panose="020B0604030504040204" charset="-128"/>
              </a:rPr>
              <a:t>どの程度算定していますか？</a:t>
            </a:r>
            <a:endParaRPr lang="ja-JP" altLang="en-US" sz="4800">
              <a:latin typeface="Meiryo UI" panose="020B0604030504040204" charset="-128"/>
              <a:ea typeface="Meiryo UI" panose="020B0604030504040204" charset="-128"/>
            </a:endParaRPr>
          </a:p>
        </p:txBody>
      </p:sp>
      <p:sp>
        <p:nvSpPr>
          <p:cNvPr id="3" name="テキストボックス 2"/>
          <p:cNvSpPr txBox="1"/>
          <p:nvPr/>
        </p:nvSpPr>
        <p:spPr>
          <a:xfrm>
            <a:off x="152400" y="114300"/>
            <a:ext cx="2489200" cy="1445260"/>
          </a:xfrm>
          <a:prstGeom prst="rect">
            <a:avLst/>
          </a:prstGeom>
          <a:noFill/>
        </p:spPr>
        <p:txBody>
          <a:bodyPr wrap="square" rtlCol="0">
            <a:spAutoFit/>
          </a:bodyPr>
          <a:p>
            <a:r>
              <a:rPr lang="ja-JP" altLang="en-US" sz="8800"/>
              <a:t>⑬</a:t>
            </a:r>
            <a:endParaRPr lang="ja-JP" altLang="en-US" sz="8800"/>
          </a:p>
        </p:txBody>
      </p:sp>
      <p:sp>
        <p:nvSpPr>
          <p:cNvPr id="1" name="コンテンツプレースホルダ 0"/>
          <p:cNvSpPr/>
          <p:nvPr>
            <p:ph idx="1"/>
          </p:nvPr>
        </p:nvSpPr>
        <p:spPr/>
        <p:txBody>
          <a:bodyPr/>
          <a:p>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pPr marL="0" lvl="0" indent="0" algn="l" rtl="0">
              <a:spcBef>
                <a:spcPts val="0"/>
              </a:spcBef>
              <a:spcAft>
                <a:spcPts val="0"/>
              </a:spcAft>
              <a:buNone/>
            </a:pPr>
          </a:p>
        </p:txBody>
      </p:sp>
      <p:pic>
        <p:nvPicPr>
          <p:cNvPr id="161" name="Google Shape;161;p28" descr="フォームの回答のグラフ。質問のタイトル: 安全対策体制加算を算定していますか？&#10;。回答数: 16 件の回答。" title="安全対策体制加算を算定していますか？&#10;"/>
          <p:cNvPicPr preferRelativeResize="0"/>
          <p:nvPr/>
        </p:nvPicPr>
        <p:blipFill>
          <a:blip r:embed="rId1"/>
          <a:srcRect l="62083" t="27231" r="17917" b="56930"/>
          <a:stretch>
            <a:fillRect/>
          </a:stretch>
        </p:blipFill>
        <p:spPr>
          <a:xfrm>
            <a:off x="9677400" y="4819015"/>
            <a:ext cx="6682740" cy="2180590"/>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安全対策体制加算を算定していますか？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⑭</a:t>
            </a:r>
            <a:endParaRPr lang="ja-JP" altLang="en-US" sz="8800"/>
          </a:p>
        </p:txBody>
      </p:sp>
      <p:pic>
        <p:nvPicPr>
          <p:cNvPr id="2" name="Google Shape;161;p28" descr="フォームの回答のグラフ。質問のタイトル: 安全対策体制加算を算定していますか？&#10;。回答数: 16 件の回答。" title="安全対策体制加算を算定していますか？&#10;"/>
          <p:cNvPicPr preferRelativeResize="0"/>
          <p:nvPr/>
        </p:nvPicPr>
        <p:blipFill>
          <a:blip r:embed="rId1"/>
          <a:srcRect l="19507" t="27297" r="53743" b="7977"/>
          <a:stretch>
            <a:fillRect/>
          </a:stretch>
        </p:blipFill>
        <p:spPr>
          <a:xfrm>
            <a:off x="2133600" y="2705100"/>
            <a:ext cx="7619365" cy="731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pPr marL="0" lvl="0" indent="0" algn="l" rtl="0">
              <a:spcBef>
                <a:spcPts val="0"/>
              </a:spcBef>
              <a:spcAft>
                <a:spcPts val="0"/>
              </a:spcAft>
              <a:buNone/>
            </a:pPr>
          </a:p>
        </p:txBody>
      </p:sp>
      <p:pic>
        <p:nvPicPr>
          <p:cNvPr id="168" name="Google Shape;168;p29" descr="フォームの回答のグラフ。質問のタイトル: 見守り機器を導入していますか？&#10;。回答数: 16 件の回答。" title="見守り機器を導入していますか？&#10;"/>
          <p:cNvPicPr preferRelativeResize="0"/>
          <p:nvPr/>
        </p:nvPicPr>
        <p:blipFill>
          <a:blip r:embed="rId1"/>
          <a:srcRect l="62500" t="26242" r="25000" b="50000"/>
          <a:stretch>
            <a:fillRect/>
          </a:stretch>
        </p:blipFill>
        <p:spPr>
          <a:xfrm>
            <a:off x="10668000" y="4238625"/>
            <a:ext cx="4438015" cy="3418205"/>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見守り機器を導入していますか？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⑮</a:t>
            </a:r>
            <a:endParaRPr lang="ja-JP" altLang="en-US" sz="8800"/>
          </a:p>
        </p:txBody>
      </p:sp>
      <p:pic>
        <p:nvPicPr>
          <p:cNvPr id="2" name="Google Shape;168;p29" descr="フォームの回答のグラフ。質問のタイトル: 見守り機器を導入していますか？&#10;。回答数: 16 件の回答。" title="見守り機器を導入していますか？&#10;"/>
          <p:cNvPicPr preferRelativeResize="0"/>
          <p:nvPr/>
        </p:nvPicPr>
        <p:blipFill>
          <a:blip r:embed="rId1"/>
          <a:srcRect l="18889" t="27561" r="53611" b="9083"/>
          <a:stretch>
            <a:fillRect/>
          </a:stretch>
        </p:blipFill>
        <p:spPr>
          <a:xfrm>
            <a:off x="2286000" y="2476500"/>
            <a:ext cx="7545070" cy="7553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pPr marL="0" lvl="0" indent="0" algn="l" rtl="0">
              <a:spcBef>
                <a:spcPts val="0"/>
              </a:spcBef>
              <a:spcAft>
                <a:spcPts val="0"/>
              </a:spcAft>
              <a:buNone/>
            </a:pPr>
          </a:p>
        </p:txBody>
      </p:sp>
      <p:pic>
        <p:nvPicPr>
          <p:cNvPr id="175" name="Google Shape;175;p30" descr="フォームの回答のグラフ。質問のタイトル: ICTを導入していますか？&#10;。回答数: 16 件の回答。" title="ICTを導入していますか？&#10;"/>
          <p:cNvPicPr preferRelativeResize="0"/>
          <p:nvPr/>
        </p:nvPicPr>
        <p:blipFill>
          <a:blip r:embed="rId1"/>
          <a:srcRect l="61250" t="24262" r="25417" b="50990"/>
          <a:stretch>
            <a:fillRect/>
          </a:stretch>
        </p:blipFill>
        <p:spPr>
          <a:xfrm>
            <a:off x="10515600" y="3924300"/>
            <a:ext cx="4396740" cy="3359785"/>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ICTを導入していますか？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⑯</a:t>
            </a:r>
            <a:endParaRPr lang="ja-JP" altLang="en-US" sz="8800"/>
          </a:p>
        </p:txBody>
      </p:sp>
      <p:pic>
        <p:nvPicPr>
          <p:cNvPr id="2" name="Google Shape;175;p30" descr="フォームの回答のグラフ。質問のタイトル: ICTを導入していますか？&#10;。回答数: 16 件の回答。" title="ICTを導入していますか？&#10;"/>
          <p:cNvPicPr preferRelativeResize="0"/>
          <p:nvPr/>
        </p:nvPicPr>
        <p:blipFill>
          <a:blip r:embed="rId1"/>
          <a:srcRect l="20139" t="28551" r="54028" b="9083"/>
          <a:stretch>
            <a:fillRect/>
          </a:stretch>
        </p:blipFill>
        <p:spPr>
          <a:xfrm>
            <a:off x="2642235" y="2628900"/>
            <a:ext cx="7376795" cy="74434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2"/>
          <p:cNvSpPr txBox="1"/>
          <p:nvPr/>
        </p:nvSpPr>
        <p:spPr>
          <a:xfrm>
            <a:off x="5791200" y="800100"/>
            <a:ext cx="5644728" cy="1384935"/>
          </a:xfrm>
          <a:prstGeom prst="rect">
            <a:avLst/>
          </a:prstGeom>
        </p:spPr>
        <p:txBody>
          <a:bodyPr lIns="0" tIns="0" rIns="0" bIns="0" rtlCol="0" anchor="t">
            <a:spAutoFit/>
          </a:bodyPr>
          <a:lstStyle/>
          <a:p>
            <a:pPr>
              <a:lnSpc>
                <a:spcPts val="10800"/>
              </a:lnSpc>
            </a:pPr>
            <a:r>
              <a:rPr lang="ja-JP" altLang="en-US" sz="9000">
                <a:solidFill>
                  <a:srgbClr val="094850"/>
                </a:solidFill>
                <a:latin typeface="+mj-lt"/>
                <a:ea typeface="JKゴシック" panose="02000600000000000000"/>
              </a:rPr>
              <a:t>調査方法</a:t>
            </a:r>
            <a:endParaRPr lang="ja-JP" altLang="en-US" sz="9000">
              <a:solidFill>
                <a:srgbClr val="094850"/>
              </a:solidFill>
              <a:latin typeface="+mj-lt"/>
              <a:ea typeface="JKゴシック" panose="02000600000000000000"/>
            </a:endParaRPr>
          </a:p>
        </p:txBody>
      </p:sp>
      <p:sp>
        <p:nvSpPr>
          <p:cNvPr id="3" name="TextBox 3"/>
          <p:cNvSpPr txBox="1"/>
          <p:nvPr/>
        </p:nvSpPr>
        <p:spPr>
          <a:xfrm>
            <a:off x="8658528" y="1028700"/>
            <a:ext cx="3135915" cy="368935"/>
          </a:xfrm>
          <a:prstGeom prst="rect">
            <a:avLst/>
          </a:prstGeom>
        </p:spPr>
        <p:txBody>
          <a:bodyPr lIns="0" tIns="0" rIns="0" bIns="0" rtlCol="0" anchor="t">
            <a:spAutoFit/>
          </a:bodyPr>
          <a:lstStyle/>
          <a:p>
            <a:pPr>
              <a:lnSpc>
                <a:spcPts val="2880"/>
              </a:lnSpc>
            </a:pPr>
            <a:endParaRPr lang="en-US" sz="2400">
              <a:solidFill>
                <a:srgbClr val="FFFFFF"/>
              </a:solidFill>
              <a:ea typeface="Segoe UI Symbol" panose="020B0502040204020203" charset="0"/>
            </a:endParaRPr>
          </a:p>
        </p:txBody>
      </p:sp>
      <p:sp>
        <p:nvSpPr>
          <p:cNvPr id="6" name="TextBox 6"/>
          <p:cNvSpPr txBox="1"/>
          <p:nvPr/>
        </p:nvSpPr>
        <p:spPr>
          <a:xfrm>
            <a:off x="4343400" y="3771900"/>
            <a:ext cx="9817100" cy="1200150"/>
          </a:xfrm>
          <a:prstGeom prst="rect">
            <a:avLst/>
          </a:prstGeom>
        </p:spPr>
        <p:txBody>
          <a:bodyPr wrap="square" lIns="0" tIns="0" rIns="0" bIns="0" rtlCol="0" anchor="t">
            <a:spAutoFit/>
          </a:bodyPr>
          <a:lstStyle/>
          <a:p>
            <a:pPr>
              <a:lnSpc>
                <a:spcPts val="3120"/>
              </a:lnSpc>
            </a:pPr>
            <a:r>
              <a:rPr lang="en-US" sz="3600">
                <a:solidFill>
                  <a:srgbClr val="000000"/>
                </a:solidFill>
                <a:latin typeface="游ゴシック" panose="020B0400000000000000" charset="-128"/>
                <a:ea typeface="游ゴシック" panose="020B0400000000000000" charset="-128"/>
                <a:cs typeface="游ゴシック" panose="020B0400000000000000" charset="-128"/>
              </a:rPr>
              <a:t>当県士会員</a:t>
            </a:r>
            <a:r>
              <a:rPr lang="ja-JP" altLang="en-US" sz="3600">
                <a:solidFill>
                  <a:srgbClr val="000000"/>
                </a:solidFill>
                <a:latin typeface="游ゴシック" panose="020B0400000000000000" charset="-128"/>
                <a:ea typeface="游ゴシック" panose="020B0400000000000000" charset="-128"/>
                <a:cs typeface="游ゴシック" panose="020B0400000000000000" charset="-128"/>
              </a:rPr>
              <a:t>所属の介護老人保健施設</a:t>
            </a:r>
            <a:r>
              <a:rPr lang="en-US" altLang="ja-JP" sz="3600">
                <a:solidFill>
                  <a:srgbClr val="000000"/>
                </a:solidFill>
                <a:latin typeface="游ゴシック" panose="020B0400000000000000" charset="-128"/>
                <a:ea typeface="游ゴシック" panose="020B0400000000000000" charset="-128"/>
                <a:cs typeface="游ゴシック" panose="020B0400000000000000" charset="-128"/>
              </a:rPr>
              <a:t>52</a:t>
            </a:r>
            <a:r>
              <a:rPr lang="ja-JP" altLang="en-US" sz="3600">
                <a:solidFill>
                  <a:srgbClr val="000000"/>
                </a:solidFill>
                <a:latin typeface="游ゴシック" panose="020B0400000000000000" charset="-128"/>
                <a:ea typeface="游ゴシック" panose="020B0400000000000000" charset="-128"/>
                <a:cs typeface="游ゴシック" panose="020B0400000000000000" charset="-128"/>
              </a:rPr>
              <a:t>件</a:t>
            </a:r>
            <a:r>
              <a:rPr lang="en-US" sz="3600">
                <a:solidFill>
                  <a:srgbClr val="000000"/>
                </a:solidFill>
                <a:latin typeface="游ゴシック" panose="020B0400000000000000" charset="-128"/>
                <a:ea typeface="游ゴシック" panose="020B0400000000000000" charset="-128"/>
                <a:cs typeface="游ゴシック" panose="020B0400000000000000" charset="-128"/>
              </a:rPr>
              <a:t>を</a:t>
            </a:r>
            <a:endParaRPr lang="en-US" sz="3600">
              <a:solidFill>
                <a:srgbClr val="000000"/>
              </a:solidFill>
              <a:latin typeface="游ゴシック" panose="020B0400000000000000" charset="-128"/>
              <a:ea typeface="游ゴシック" panose="020B0400000000000000" charset="-128"/>
              <a:cs typeface="游ゴシック" panose="020B0400000000000000" charset="-128"/>
            </a:endParaRPr>
          </a:p>
          <a:p>
            <a:pPr>
              <a:lnSpc>
                <a:spcPts val="3120"/>
              </a:lnSpc>
            </a:pPr>
            <a:endParaRPr lang="en-US" sz="3600">
              <a:solidFill>
                <a:srgbClr val="000000"/>
              </a:solidFill>
              <a:latin typeface="游ゴシック" panose="020B0400000000000000" charset="-128"/>
              <a:ea typeface="游ゴシック" panose="020B0400000000000000" charset="-128"/>
              <a:cs typeface="游ゴシック" panose="020B0400000000000000" charset="-128"/>
            </a:endParaRPr>
          </a:p>
          <a:p>
            <a:pPr>
              <a:lnSpc>
                <a:spcPts val="3120"/>
              </a:lnSpc>
            </a:pPr>
            <a:r>
              <a:rPr lang="en-US" sz="3600">
                <a:solidFill>
                  <a:srgbClr val="000000"/>
                </a:solidFill>
                <a:latin typeface="游ゴシック" panose="020B0400000000000000" charset="-128"/>
                <a:ea typeface="游ゴシック" panose="020B0400000000000000" charset="-128"/>
                <a:cs typeface="游ゴシック" panose="020B0400000000000000" charset="-128"/>
              </a:rPr>
              <a:t>対象にWEBアンケートを実施</a:t>
            </a:r>
            <a:endParaRPr lang="en-US" sz="3600">
              <a:solidFill>
                <a:srgbClr val="000000"/>
              </a:solidFill>
              <a:latin typeface="游ゴシック" panose="020B0400000000000000" charset="-128"/>
              <a:ea typeface="游ゴシック" panose="020B0400000000000000" charset="-128"/>
              <a:cs typeface="游ゴシック" panose="020B0400000000000000" charset="-128"/>
            </a:endParaRPr>
          </a:p>
        </p:txBody>
      </p:sp>
      <p:sp>
        <p:nvSpPr>
          <p:cNvPr id="9" name="AutoShape 9"/>
          <p:cNvSpPr/>
          <p:nvPr/>
        </p:nvSpPr>
        <p:spPr>
          <a:xfrm>
            <a:off x="4543728" y="5597366"/>
            <a:ext cx="8351394" cy="0"/>
          </a:xfrm>
          <a:prstGeom prst="line">
            <a:avLst/>
          </a:prstGeom>
          <a:ln w="9525" cap="flat">
            <a:solidFill>
              <a:srgbClr val="000000"/>
            </a:solidFill>
            <a:prstDash val="solid"/>
            <a:headEnd type="none" w="sm" len="sm"/>
            <a:tailEnd type="none" w="sm" len="sm"/>
          </a:ln>
        </p:spPr>
      </p:sp>
      <p:sp>
        <p:nvSpPr>
          <p:cNvPr id="10" name="AutoShape 10"/>
          <p:cNvSpPr/>
          <p:nvPr/>
        </p:nvSpPr>
        <p:spPr>
          <a:xfrm>
            <a:off x="4543728" y="8309769"/>
            <a:ext cx="8351394" cy="0"/>
          </a:xfrm>
          <a:prstGeom prst="line">
            <a:avLst/>
          </a:prstGeom>
          <a:ln w="9525" cap="flat">
            <a:solidFill>
              <a:srgbClr val="000000"/>
            </a:solidFill>
            <a:prstDash val="solid"/>
            <a:headEnd type="none" w="sm" len="sm"/>
            <a:tailEnd type="none" w="sm" len="sm"/>
          </a:ln>
        </p:spPr>
      </p:sp>
      <p:sp>
        <p:nvSpPr>
          <p:cNvPr id="12" name="テキストボックス 11"/>
          <p:cNvSpPr txBox="1"/>
          <p:nvPr/>
        </p:nvSpPr>
        <p:spPr>
          <a:xfrm>
            <a:off x="3664585" y="6908800"/>
            <a:ext cx="10241280" cy="645160"/>
          </a:xfrm>
          <a:prstGeom prst="rect">
            <a:avLst/>
          </a:prstGeom>
          <a:noFill/>
        </p:spPr>
        <p:txBody>
          <a:bodyPr wrap="none" rtlCol="0" anchor="t">
            <a:spAutoFit/>
          </a:bodyPr>
          <a:p>
            <a:pPr marL="0" indent="0">
              <a:buNone/>
            </a:pPr>
            <a:r>
              <a:rPr lang="ja-JP" altLang="en-US" sz="3600">
                <a:latin typeface="游ゴシック" panose="020B0400000000000000" charset="-128"/>
                <a:ea typeface="游ゴシック" panose="020B0400000000000000" charset="-128"/>
                <a:cs typeface="游ゴシック" panose="020B0400000000000000" charset="-128"/>
                <a:sym typeface="+mn-ea"/>
              </a:rPr>
              <a:t>調査期間：令和</a:t>
            </a:r>
            <a:r>
              <a:rPr lang="en-US" altLang="ja-JP" sz="3600">
                <a:latin typeface="游ゴシック" panose="020B0400000000000000" charset="-128"/>
                <a:ea typeface="游ゴシック" panose="020B0400000000000000" charset="-128"/>
                <a:cs typeface="游ゴシック" panose="020B0400000000000000" charset="-128"/>
                <a:sym typeface="+mn-ea"/>
              </a:rPr>
              <a:t>4</a:t>
            </a:r>
            <a:r>
              <a:rPr lang="ja-JP" altLang="en-US" sz="3600">
                <a:latin typeface="游ゴシック" panose="020B0400000000000000" charset="-128"/>
                <a:ea typeface="游ゴシック" panose="020B0400000000000000" charset="-128"/>
                <a:cs typeface="游ゴシック" panose="020B0400000000000000" charset="-128"/>
                <a:sym typeface="+mn-ea"/>
              </a:rPr>
              <a:t>年</a:t>
            </a:r>
            <a:r>
              <a:rPr lang="en-US" altLang="ja-JP" sz="3600">
                <a:latin typeface="游ゴシック" panose="020B0400000000000000" charset="-128"/>
                <a:ea typeface="游ゴシック" panose="020B0400000000000000" charset="-128"/>
                <a:cs typeface="游ゴシック" panose="020B0400000000000000" charset="-128"/>
                <a:sym typeface="+mn-ea"/>
              </a:rPr>
              <a:t>10</a:t>
            </a:r>
            <a:r>
              <a:rPr lang="ja-JP" altLang="en-US" sz="3600">
                <a:latin typeface="游ゴシック" panose="020B0400000000000000" charset="-128"/>
                <a:ea typeface="游ゴシック" panose="020B0400000000000000" charset="-128"/>
                <a:cs typeface="游ゴシック" panose="020B0400000000000000" charset="-128"/>
                <a:sym typeface="+mn-ea"/>
              </a:rPr>
              <a:t>月</a:t>
            </a:r>
            <a:r>
              <a:rPr lang="en-US" altLang="ja-JP" sz="3600">
                <a:latin typeface="游ゴシック" panose="020B0400000000000000" charset="-128"/>
                <a:ea typeface="游ゴシック" panose="020B0400000000000000" charset="-128"/>
                <a:cs typeface="游ゴシック" panose="020B0400000000000000" charset="-128"/>
                <a:sym typeface="+mn-ea"/>
              </a:rPr>
              <a:t>1</a:t>
            </a:r>
            <a:r>
              <a:rPr lang="ja-JP" altLang="en-US" sz="3600">
                <a:latin typeface="游ゴシック" panose="020B0400000000000000" charset="-128"/>
                <a:ea typeface="游ゴシック" panose="020B0400000000000000" charset="-128"/>
                <a:cs typeface="游ゴシック" panose="020B0400000000000000" charset="-128"/>
                <a:sym typeface="+mn-ea"/>
              </a:rPr>
              <a:t>日から令和</a:t>
            </a:r>
            <a:r>
              <a:rPr lang="en-US" altLang="ja-JP" sz="3600">
                <a:latin typeface="游ゴシック" panose="020B0400000000000000" charset="-128"/>
                <a:ea typeface="游ゴシック" panose="020B0400000000000000" charset="-128"/>
                <a:cs typeface="游ゴシック" panose="020B0400000000000000" charset="-128"/>
                <a:sym typeface="+mn-ea"/>
              </a:rPr>
              <a:t>4</a:t>
            </a:r>
            <a:r>
              <a:rPr lang="ja-JP" altLang="en-US" sz="3600">
                <a:latin typeface="游ゴシック" panose="020B0400000000000000" charset="-128"/>
                <a:ea typeface="游ゴシック" panose="020B0400000000000000" charset="-128"/>
                <a:cs typeface="游ゴシック" panose="020B0400000000000000" charset="-128"/>
                <a:sym typeface="+mn-ea"/>
              </a:rPr>
              <a:t>年1</a:t>
            </a:r>
            <a:r>
              <a:rPr lang="en-US" altLang="ja-JP" sz="3600">
                <a:latin typeface="游ゴシック" panose="020B0400000000000000" charset="-128"/>
                <a:ea typeface="游ゴシック" panose="020B0400000000000000" charset="-128"/>
                <a:cs typeface="游ゴシック" panose="020B0400000000000000" charset="-128"/>
                <a:sym typeface="+mn-ea"/>
              </a:rPr>
              <a:t>0</a:t>
            </a:r>
            <a:r>
              <a:rPr lang="ja-JP" altLang="en-US" sz="3600">
                <a:latin typeface="游ゴシック" panose="020B0400000000000000" charset="-128"/>
                <a:ea typeface="游ゴシック" panose="020B0400000000000000" charset="-128"/>
                <a:cs typeface="游ゴシック" panose="020B0400000000000000" charset="-128"/>
                <a:sym typeface="+mn-ea"/>
              </a:rPr>
              <a:t>月</a:t>
            </a:r>
            <a:r>
              <a:rPr lang="en-US" altLang="ja-JP" sz="3600">
                <a:latin typeface="游ゴシック" panose="020B0400000000000000" charset="-128"/>
                <a:ea typeface="游ゴシック" panose="020B0400000000000000" charset="-128"/>
                <a:cs typeface="游ゴシック" panose="020B0400000000000000" charset="-128"/>
                <a:sym typeface="+mn-ea"/>
              </a:rPr>
              <a:t>31</a:t>
            </a:r>
            <a:r>
              <a:rPr lang="ja-JP" altLang="en-US" sz="3600">
                <a:latin typeface="游ゴシック" panose="020B0400000000000000" charset="-128"/>
                <a:ea typeface="游ゴシック" panose="020B0400000000000000" charset="-128"/>
                <a:cs typeface="游ゴシック" panose="020B0400000000000000" charset="-128"/>
                <a:sym typeface="+mn-ea"/>
              </a:rPr>
              <a:t>日</a:t>
            </a:r>
            <a:endParaRPr lang="ja-JP" altLang="en-US" sz="3600">
              <a:latin typeface="游ゴシック" panose="020B0400000000000000" charset="-128"/>
              <a:ea typeface="游ゴシック" panose="020B0400000000000000" charset="-128"/>
              <a:cs typeface="游ゴシック" panose="020B0400000000000000" charset="-128"/>
            </a:endParaRPr>
          </a:p>
        </p:txBody>
      </p:sp>
      <p:sp>
        <p:nvSpPr>
          <p:cNvPr id="13" name="AutoShape 10"/>
          <p:cNvSpPr/>
          <p:nvPr/>
        </p:nvSpPr>
        <p:spPr>
          <a:xfrm>
            <a:off x="4543093" y="2994819"/>
            <a:ext cx="8351394" cy="0"/>
          </a:xfrm>
          <a:prstGeom prst="line">
            <a:avLst/>
          </a:prstGeom>
          <a:ln w="9525" cap="flat">
            <a:solidFill>
              <a:srgbClr val="000000"/>
            </a:solidFill>
            <a:prstDash val="solid"/>
            <a:headEnd type="none" w="sm" len="sm"/>
            <a:tailEnd type="none" w="sm" len="sm"/>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pPr marL="0" lvl="0" indent="0" algn="l" rtl="0">
              <a:spcBef>
                <a:spcPts val="0"/>
              </a:spcBef>
              <a:spcAft>
                <a:spcPts val="0"/>
              </a:spcAft>
              <a:buNone/>
            </a:pPr>
          </a:p>
        </p:txBody>
      </p:sp>
      <p:pic>
        <p:nvPicPr>
          <p:cNvPr id="182" name="Google Shape;182;p31" descr="フォームの回答のグラフ。質問のタイトル: 看取り対象者のカンファレンスにリハビリスタッフは参加していますか？&#10;。回答数: 16 件の回答。" title="看取り対象者のカンファレンスにリハビリスタッフは参加していますか？&#10;"/>
          <p:cNvPicPr preferRelativeResize="0"/>
          <p:nvPr/>
        </p:nvPicPr>
        <p:blipFill>
          <a:blip r:embed="rId1"/>
          <a:srcRect l="62083" t="28221" r="25417" b="50000"/>
          <a:stretch>
            <a:fillRect/>
          </a:stretch>
        </p:blipFill>
        <p:spPr>
          <a:xfrm>
            <a:off x="10896600" y="4762500"/>
            <a:ext cx="3966845" cy="2889885"/>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1219200" y="26670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看取り対象者のカンファレンスにリハビリスタッフは参加していますか？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⑰</a:t>
            </a:r>
            <a:endParaRPr lang="ja-JP" altLang="en-US" sz="8800"/>
          </a:p>
        </p:txBody>
      </p:sp>
      <p:pic>
        <p:nvPicPr>
          <p:cNvPr id="2" name="Google Shape;182;p31" descr="フォームの回答のグラフ。質問のタイトル: 看取り対象者のカンファレンスにリハビリスタッフは参加していますか？&#10;。回答数: 16 件の回答。" title="看取り対象者のカンファレンスにリハビリスタッフは参加していますか？&#10;"/>
          <p:cNvPicPr preferRelativeResize="0"/>
          <p:nvPr/>
        </p:nvPicPr>
        <p:blipFill>
          <a:blip r:embed="rId1"/>
          <a:srcRect l="19306" t="28551" r="54028" b="9083"/>
          <a:stretch>
            <a:fillRect/>
          </a:stretch>
        </p:blipFill>
        <p:spPr>
          <a:xfrm>
            <a:off x="2743200" y="2588895"/>
            <a:ext cx="7480300" cy="75933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pPr marL="0" lvl="0" indent="0" algn="l" rtl="0">
              <a:spcBef>
                <a:spcPts val="0"/>
              </a:spcBef>
              <a:spcAft>
                <a:spcPts val="0"/>
              </a:spcAft>
              <a:buNone/>
            </a:pPr>
          </a:p>
        </p:txBody>
      </p:sp>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9" name="タイトル 3"/>
          <p:cNvSpPr>
            <a:spLocks noGrp="1"/>
          </p:cNvSpPr>
          <p:nvPr/>
        </p:nvSpPr>
        <p:spPr>
          <a:xfrm>
            <a:off x="1219200" y="26670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その他、介護報酬改定後の変化についてご意見がありましたら</a:t>
            </a:r>
            <a:endParaRPr lang="ja-JP" altLang="en-US" sz="4800">
              <a:latin typeface="Meiryo UI" panose="020B0604030504040204" charset="-128"/>
              <a:ea typeface="Meiryo UI" panose="020B0604030504040204" charset="-128"/>
            </a:endParaRPr>
          </a:p>
          <a:p>
            <a:r>
              <a:rPr lang="ja-JP" altLang="en-US" sz="4800">
                <a:latin typeface="Meiryo UI" panose="020B0604030504040204" charset="-128"/>
                <a:ea typeface="Meiryo UI" panose="020B0604030504040204" charset="-128"/>
              </a:rPr>
              <a:t>ご回答をお願いいたします。</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⑱</a:t>
            </a:r>
            <a:endParaRPr lang="ja-JP" altLang="en-US" sz="8800"/>
          </a:p>
        </p:txBody>
      </p:sp>
      <p:sp>
        <p:nvSpPr>
          <p:cNvPr id="1" name="テキストボックス 0"/>
          <p:cNvSpPr txBox="1"/>
          <p:nvPr/>
        </p:nvSpPr>
        <p:spPr>
          <a:xfrm>
            <a:off x="7924800" y="5143500"/>
            <a:ext cx="5403850" cy="829945"/>
          </a:xfrm>
          <a:prstGeom prst="rect">
            <a:avLst/>
          </a:prstGeom>
          <a:noFill/>
        </p:spPr>
        <p:txBody>
          <a:bodyPr wrap="square" rtlCol="0">
            <a:spAutoFit/>
          </a:bodyPr>
          <a:p>
            <a:r>
              <a:rPr lang="ja-JP" altLang="en-US" sz="4800">
                <a:latin typeface="Meiryo UI" panose="020B0604030504040204" charset="-128"/>
                <a:ea typeface="Meiryo UI" panose="020B0604030504040204" charset="-128"/>
              </a:rPr>
              <a:t>回答なし</a:t>
            </a:r>
            <a:endParaRPr lang="ja-JP" altLang="en-US" sz="4800">
              <a:latin typeface="Meiryo UI" panose="020B0604030504040204" charset="-128"/>
              <a:ea typeface="Meiryo UI" panose="020B060403050404020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Box 3"/>
          <p:cNvSpPr txBox="1"/>
          <p:nvPr/>
        </p:nvSpPr>
        <p:spPr>
          <a:xfrm>
            <a:off x="1066800" y="1790700"/>
            <a:ext cx="8324850" cy="2769870"/>
          </a:xfrm>
          <a:prstGeom prst="rect">
            <a:avLst/>
          </a:prstGeom>
        </p:spPr>
        <p:txBody>
          <a:bodyPr lIns="0" tIns="0" rIns="0" bIns="0" rtlCol="0" anchor="t">
            <a:spAutoFit/>
          </a:bodyPr>
          <a:lstStyle/>
          <a:p>
            <a:pPr>
              <a:lnSpc>
                <a:spcPts val="10800"/>
              </a:lnSpc>
            </a:pPr>
            <a:r>
              <a:rPr lang="ja-JP" altLang="en-US" sz="9000">
                <a:solidFill>
                  <a:srgbClr val="094850"/>
                </a:solidFill>
                <a:latin typeface="游ゴシック" panose="020B0400000000000000" charset="-128"/>
                <a:ea typeface="游ゴシック" panose="020B0400000000000000" charset="-128"/>
              </a:rPr>
              <a:t>最後に</a:t>
            </a:r>
            <a:endParaRPr lang="en-US" sz="9000">
              <a:solidFill>
                <a:srgbClr val="094850"/>
              </a:solidFill>
              <a:latin typeface="游ゴシック" panose="020B0400000000000000" charset="-128"/>
              <a:ea typeface="游ゴシック" panose="020B0400000000000000" charset="-128"/>
            </a:endParaRPr>
          </a:p>
          <a:p>
            <a:pPr>
              <a:lnSpc>
                <a:spcPts val="10800"/>
              </a:lnSpc>
            </a:pPr>
            <a:endParaRPr>
              <a:latin typeface="游ゴシック" panose="020B0400000000000000" charset="-128"/>
              <a:ea typeface="游ゴシック" panose="020B0400000000000000" charset="-128"/>
            </a:endParaRPr>
          </a:p>
        </p:txBody>
      </p:sp>
      <p:sp>
        <p:nvSpPr>
          <p:cNvPr id="16" name="テキストボックス 15"/>
          <p:cNvSpPr txBox="1"/>
          <p:nvPr/>
        </p:nvSpPr>
        <p:spPr>
          <a:xfrm>
            <a:off x="1524000" y="4229100"/>
            <a:ext cx="15273655" cy="3415030"/>
          </a:xfrm>
          <a:prstGeom prst="rect">
            <a:avLst/>
          </a:prstGeom>
          <a:noFill/>
        </p:spPr>
        <p:txBody>
          <a:bodyPr wrap="square" rtlCol="0">
            <a:spAutoFit/>
          </a:bodyPr>
          <a:p>
            <a:r>
              <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rPr>
              <a:t>今回のアンケートを通して、主に新設された加算についての算定状況や</a:t>
            </a:r>
            <a:endPar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endParaRPr>
          </a:p>
          <a:p>
            <a:r>
              <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rPr>
              <a:t>感染症対策、災害への対応などの取り組み状況について県内施設の実態を把握することができた。</a:t>
            </a:r>
            <a:endPar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endParaRPr>
          </a:p>
          <a:p>
            <a:endPar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endParaRPr>
          </a:p>
          <a:p>
            <a:r>
              <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rPr>
              <a:t>本報告より現在の職場</a:t>
            </a:r>
            <a:r>
              <a:rPr lang="ja-JP" altLang="en-US" sz="3600">
                <a:solidFill>
                  <a:srgbClr val="000000"/>
                </a:solidFill>
                <a:latin typeface="游ゴシック" panose="020B0400000000000000" charset="-128"/>
                <a:ea typeface="游ゴシック" panose="020B0400000000000000" charset="-128"/>
                <a:cs typeface="游ゴシック" panose="020B0400000000000000" charset="-128"/>
                <a:sym typeface="+mn-ea"/>
              </a:rPr>
              <a:t>の状況</a:t>
            </a:r>
            <a:r>
              <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rPr>
              <a:t>と比較し、今後の</a:t>
            </a:r>
            <a:r>
              <a:rPr lang="ja-JP" altLang="en-US" sz="3600">
                <a:solidFill>
                  <a:srgbClr val="000000"/>
                </a:solidFill>
                <a:latin typeface="游ゴシック" panose="020B0400000000000000" charset="-128"/>
                <a:ea typeface="游ゴシック" panose="020B0400000000000000" charset="-128"/>
                <a:cs typeface="游ゴシック" panose="020B0400000000000000" charset="-128"/>
                <a:sym typeface="+mn-ea"/>
              </a:rPr>
              <a:t>方針としての</a:t>
            </a:r>
            <a:r>
              <a:rPr lang="en-US" sz="3600">
                <a:solidFill>
                  <a:srgbClr val="000000"/>
                </a:solidFill>
                <a:latin typeface="游ゴシック" panose="020B0400000000000000" charset="-128"/>
                <a:ea typeface="游ゴシック" panose="020B0400000000000000" charset="-128"/>
                <a:cs typeface="游ゴシック" panose="020B0400000000000000" charset="-128"/>
                <a:sym typeface="+mn-ea"/>
              </a:rPr>
              <a:t>参考となれば幸いである。</a:t>
            </a:r>
            <a:endParaRPr lang="ja-JP" altLang="en-US"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 name="TextBox 36"/>
          <p:cNvSpPr txBox="1"/>
          <p:nvPr/>
        </p:nvSpPr>
        <p:spPr>
          <a:xfrm>
            <a:off x="5181600" y="1409700"/>
            <a:ext cx="8060055" cy="1372870"/>
          </a:xfrm>
          <a:prstGeom prst="rect">
            <a:avLst/>
          </a:prstGeom>
        </p:spPr>
        <p:txBody>
          <a:bodyPr wrap="square" lIns="0" tIns="0" rIns="0" bIns="0" rtlCol="0" anchor="t">
            <a:spAutoFit/>
          </a:bodyPr>
          <a:lstStyle/>
          <a:p>
            <a:pPr>
              <a:lnSpc>
                <a:spcPts val="10710"/>
              </a:lnSpc>
            </a:pPr>
            <a:r>
              <a:rPr lang="ja-JP" altLang="en-US" sz="8925">
                <a:solidFill>
                  <a:srgbClr val="094850"/>
                </a:solidFill>
                <a:latin typeface="+mj-lt"/>
                <a:ea typeface="游ゴシック" panose="020B0400000000000000" charset="-128"/>
              </a:rPr>
              <a:t>アンケート結果</a:t>
            </a:r>
            <a:endParaRPr lang="ja-JP" altLang="en-US" sz="8925">
              <a:solidFill>
                <a:srgbClr val="094850"/>
              </a:solidFill>
              <a:latin typeface="+mj-lt"/>
              <a:ea typeface="游ゴシック" panose="020B0400000000000000" charset="-128"/>
            </a:endParaRPr>
          </a:p>
        </p:txBody>
      </p:sp>
      <p:sp>
        <p:nvSpPr>
          <p:cNvPr id="43" name="TextBox 37"/>
          <p:cNvSpPr txBox="1"/>
          <p:nvPr/>
        </p:nvSpPr>
        <p:spPr>
          <a:xfrm>
            <a:off x="1676400" y="5829300"/>
            <a:ext cx="16371570" cy="1750060"/>
          </a:xfrm>
          <a:prstGeom prst="rect">
            <a:avLst/>
          </a:prstGeom>
        </p:spPr>
        <p:txBody>
          <a:bodyPr wrap="square" lIns="0" tIns="0" rIns="0" bIns="0" rtlCol="0" anchor="t">
            <a:spAutoFit/>
          </a:bodyPr>
          <a:p>
            <a:pPr>
              <a:lnSpc>
                <a:spcPts val="4550"/>
              </a:lnSpc>
            </a:pPr>
            <a:r>
              <a:rPr lang="ja-JP" altLang="en-US" sz="8800">
                <a:solidFill>
                  <a:srgbClr val="000000"/>
                </a:solidFill>
                <a:latin typeface="游ゴシック" panose="020B0400000000000000" charset="-128"/>
                <a:ea typeface="游ゴシック" panose="020B0400000000000000" charset="-128"/>
              </a:rPr>
              <a:t>　　　</a:t>
            </a:r>
            <a:r>
              <a:rPr lang="ja-JP" altLang="en-US" sz="7200">
                <a:solidFill>
                  <a:srgbClr val="000000"/>
                </a:solidFill>
                <a:latin typeface="游ゴシック" panose="020B0400000000000000" charset="-128"/>
                <a:ea typeface="游ゴシック" panose="020B0400000000000000" charset="-128"/>
              </a:rPr>
              <a:t>回収率　３０．７％</a:t>
            </a:r>
            <a:endParaRPr lang="ja-JP" altLang="en-US" sz="8800">
              <a:solidFill>
                <a:srgbClr val="000000"/>
              </a:solidFill>
              <a:latin typeface="游ゴシック" panose="020B0400000000000000" charset="-128"/>
              <a:ea typeface="游ゴシック" panose="020B0400000000000000" charset="-128"/>
            </a:endParaRPr>
          </a:p>
          <a:p>
            <a:pPr>
              <a:lnSpc>
                <a:spcPts val="4550"/>
              </a:lnSpc>
            </a:pPr>
            <a:endParaRPr lang="ja-JP" altLang="en-US" sz="3500">
              <a:solidFill>
                <a:srgbClr val="000000"/>
              </a:solidFill>
              <a:latin typeface="游ゴシック" panose="020B0400000000000000" charset="-128"/>
              <a:ea typeface="游ゴシック" panose="020B0400000000000000" charset="-128"/>
            </a:endParaRPr>
          </a:p>
          <a:p>
            <a:pPr>
              <a:lnSpc>
                <a:spcPts val="4550"/>
              </a:lnSpc>
            </a:pPr>
            <a:r>
              <a:rPr lang="ja-JP" altLang="en-US" sz="3500">
                <a:solidFill>
                  <a:srgbClr val="000000"/>
                </a:solidFill>
                <a:latin typeface="游ゴシック" panose="020B0400000000000000" charset="-128"/>
                <a:ea typeface="游ゴシック" panose="020B0400000000000000" charset="-128"/>
              </a:rPr>
              <a:t>　</a:t>
            </a:r>
            <a:r>
              <a:rPr lang="en-US" altLang="ja-JP" sz="3500">
                <a:solidFill>
                  <a:srgbClr val="000000"/>
                </a:solidFill>
                <a:latin typeface="游ゴシック" panose="020B0400000000000000" charset="-128"/>
                <a:ea typeface="游ゴシック" panose="020B0400000000000000" charset="-128"/>
              </a:rPr>
              <a:t>                                     </a:t>
            </a:r>
            <a:r>
              <a:rPr lang="ja-JP" altLang="en-US" sz="3500">
                <a:solidFill>
                  <a:srgbClr val="000000"/>
                </a:solidFill>
                <a:latin typeface="游ゴシック" panose="020B0400000000000000" charset="-128"/>
                <a:ea typeface="游ゴシック" panose="020B0400000000000000" charset="-128"/>
              </a:rPr>
              <a:t>（回答数</a:t>
            </a:r>
            <a:r>
              <a:rPr lang="en-US" altLang="ja-JP" sz="3500">
                <a:solidFill>
                  <a:srgbClr val="000000"/>
                </a:solidFill>
                <a:latin typeface="游ゴシック" panose="020B0400000000000000" charset="-128"/>
                <a:ea typeface="游ゴシック" panose="020B0400000000000000" charset="-128"/>
              </a:rPr>
              <a:t> </a:t>
            </a:r>
            <a:r>
              <a:rPr lang="ja-JP" altLang="en-US" sz="3500">
                <a:solidFill>
                  <a:srgbClr val="000000"/>
                </a:solidFill>
                <a:latin typeface="游ゴシック" panose="020B0400000000000000" charset="-128"/>
                <a:ea typeface="游ゴシック" panose="020B0400000000000000" charset="-128"/>
              </a:rPr>
              <a:t>１６／５２</a:t>
            </a:r>
            <a:r>
              <a:rPr lang="en-US" altLang="ja-JP" sz="3500">
                <a:solidFill>
                  <a:srgbClr val="000000"/>
                </a:solidFill>
                <a:latin typeface="游ゴシック" panose="020B0400000000000000" charset="-128"/>
                <a:ea typeface="游ゴシック" panose="020B0400000000000000" charset="-128"/>
              </a:rPr>
              <a:t> </a:t>
            </a:r>
            <a:r>
              <a:rPr lang="ja-JP" altLang="en-US" sz="3500">
                <a:solidFill>
                  <a:srgbClr val="000000"/>
                </a:solidFill>
                <a:latin typeface="游ゴシック" panose="020B0400000000000000" charset="-128"/>
                <a:ea typeface="游ゴシック" panose="020B0400000000000000" charset="-128"/>
              </a:rPr>
              <a:t>件）</a:t>
            </a:r>
            <a:endParaRPr lang="ja-JP" altLang="en-US" sz="3500">
              <a:solidFill>
                <a:srgbClr val="000000"/>
              </a:solidFill>
              <a:latin typeface="游ゴシック" panose="020B0400000000000000" charset="-128"/>
              <a:ea typeface="游ゴシック" panose="020B040000000000000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 name="タイトル 3"/>
          <p:cNvSpPr>
            <a:spLocks noGrp="1"/>
          </p:cNvSpPr>
          <p:nvPr>
            <p:ph type="title"/>
          </p:nvPr>
        </p:nvSpPr>
        <p:spPr>
          <a:xfrm>
            <a:off x="4267200" y="768668"/>
            <a:ext cx="8229600" cy="1143000"/>
          </a:xfrm>
        </p:spPr>
        <p:txBody>
          <a:bodyPr>
            <a:normAutofit fontScale="90000"/>
          </a:bodyPr>
          <a:p>
            <a:r>
              <a:rPr lang="ja-JP" altLang="en-US" sz="6000">
                <a:latin typeface="Meiryo UI" panose="020B0604030504040204" charset="-128"/>
                <a:ea typeface="Meiryo UI" panose="020B0604030504040204" charset="-128"/>
              </a:rPr>
              <a:t>常勤換算数は何人ですか</a:t>
            </a:r>
            <a:r>
              <a:rPr lang="ja-JP" altLang="en-US" sz="6000">
                <a:latin typeface="Meiryo UI" panose="020B0604030504040204" charset="-128"/>
                <a:ea typeface="Meiryo UI" panose="020B0604030504040204" charset="-128"/>
              </a:rPr>
              <a:t>？</a:t>
            </a:r>
            <a:endParaRPr lang="ja-JP" altLang="en-US" sz="6000">
              <a:latin typeface="Meiryo UI" panose="020B0604030504040204" charset="-128"/>
              <a:ea typeface="Meiryo UI" panose="020B0604030504040204" charset="-128"/>
            </a:endParaRPr>
          </a:p>
        </p:txBody>
      </p:sp>
      <p:pic>
        <p:nvPicPr>
          <p:cNvPr id="56" name="Google Shape;56;p13" descr="フォームの回答のグラフ。質問のタイトル: OTの常勤換算数は何人ですか？。回答数: 16 件の回答。" title="OTの常勤換算数は何人ですか？"/>
          <p:cNvPicPr preferRelativeResize="0">
            <a:picLocks noChangeAspect="1"/>
          </p:cNvPicPr>
          <p:nvPr>
            <p:ph idx="1"/>
          </p:nvPr>
        </p:nvPicPr>
        <p:blipFill>
          <a:blip r:embed="rId1"/>
          <a:srcRect l="20092" t="27089" r="53120" b="8196"/>
          <a:stretch>
            <a:fillRect/>
          </a:stretch>
        </p:blipFill>
        <p:spPr>
          <a:xfrm>
            <a:off x="533400" y="4305300"/>
            <a:ext cx="4642485" cy="4719955"/>
          </a:xfrm>
          <a:prstGeom prst="rect">
            <a:avLst/>
          </a:prstGeom>
          <a:noFill/>
          <a:ln>
            <a:noFill/>
          </a:ln>
        </p:spPr>
      </p:pic>
      <p:pic>
        <p:nvPicPr>
          <p:cNvPr id="63" name="Google Shape;63;p14" descr="フォームの回答のグラフ。質問のタイトル: PTの常勤換算数は何人ですか？。回答数: 16 件の回答。" title="PTの常勤換算数は何人ですか？"/>
          <p:cNvPicPr preferRelativeResize="0"/>
          <p:nvPr/>
        </p:nvPicPr>
        <p:blipFill>
          <a:blip r:embed="rId2"/>
          <a:srcRect l="20000" t="28221" r="54170" b="10403"/>
          <a:stretch>
            <a:fillRect/>
          </a:stretch>
        </p:blipFill>
        <p:spPr>
          <a:xfrm>
            <a:off x="5257800" y="4228465"/>
            <a:ext cx="4723765" cy="4724400"/>
          </a:xfrm>
          <a:prstGeom prst="rect">
            <a:avLst/>
          </a:prstGeom>
          <a:noFill/>
          <a:ln>
            <a:noFill/>
          </a:ln>
        </p:spPr>
      </p:pic>
      <p:pic>
        <p:nvPicPr>
          <p:cNvPr id="70" name="Google Shape;70;p15" descr="フォームの回答のグラフ。質問のタイトル: STの常勤換算数は何人ですか？。回答数: 16 件の回答。" title="STの常勤換算数は何人ですか？"/>
          <p:cNvPicPr preferRelativeResize="0"/>
          <p:nvPr/>
        </p:nvPicPr>
        <p:blipFill>
          <a:blip r:embed="rId3"/>
          <a:srcRect l="20000" t="28708" r="54167" b="8926"/>
          <a:stretch>
            <a:fillRect/>
          </a:stretch>
        </p:blipFill>
        <p:spPr>
          <a:xfrm>
            <a:off x="10363200" y="4265295"/>
            <a:ext cx="4724400" cy="4800600"/>
          </a:xfrm>
          <a:prstGeom prst="rect">
            <a:avLst/>
          </a:prstGeom>
          <a:noFill/>
          <a:ln>
            <a:noFill/>
          </a:ln>
        </p:spPr>
      </p:pic>
      <p:pic>
        <p:nvPicPr>
          <p:cNvPr id="7" name="Google Shape;70;p15" descr="フォームの回答のグラフ。質問のタイトル: STの常勤換算数は何人ですか？。回答数: 16 件の回答。" title="STの常勤換算数は何人ですか？"/>
          <p:cNvPicPr preferRelativeResize="0"/>
          <p:nvPr/>
        </p:nvPicPr>
        <p:blipFill>
          <a:blip r:embed="rId3"/>
          <a:srcRect l="62083" t="25738" r="27083" b="30705"/>
          <a:stretch>
            <a:fillRect/>
          </a:stretch>
        </p:blipFill>
        <p:spPr>
          <a:xfrm>
            <a:off x="15468600" y="4340860"/>
            <a:ext cx="2723515" cy="4500245"/>
          </a:xfrm>
          <a:prstGeom prst="rect">
            <a:avLst/>
          </a:prstGeom>
          <a:noFill/>
          <a:ln>
            <a:noFill/>
          </a:ln>
        </p:spPr>
      </p:pic>
      <p:sp>
        <p:nvSpPr>
          <p:cNvPr id="9" name="タイトル 3"/>
          <p:cNvSpPr>
            <a:spLocks noGrp="1"/>
          </p:cNvSpPr>
          <p:nvPr/>
        </p:nvSpPr>
        <p:spPr>
          <a:xfrm>
            <a:off x="838200" y="3009900"/>
            <a:ext cx="1604835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a:latin typeface="游ゴシック" panose="020B0400000000000000" charset="-128"/>
                <a:ea typeface="游ゴシック" panose="020B0400000000000000" charset="-128"/>
              </a:rPr>
              <a:t>　　</a:t>
            </a:r>
            <a:r>
              <a:rPr lang="en-US" altLang="ja-JP">
                <a:latin typeface="游ゴシック" panose="020B0400000000000000" charset="-128"/>
                <a:ea typeface="游ゴシック" panose="020B0400000000000000" charset="-128"/>
              </a:rPr>
              <a:t>  OT</a:t>
            </a:r>
            <a:r>
              <a:rPr lang="ja-JP" altLang="en-US">
                <a:latin typeface="游ゴシック" panose="020B0400000000000000" charset="-128"/>
                <a:ea typeface="游ゴシック" panose="020B0400000000000000" charset="-128"/>
              </a:rPr>
              <a:t>　　　　　　　</a:t>
            </a:r>
            <a:r>
              <a:rPr lang="en-US" altLang="ja-JP">
                <a:latin typeface="游ゴシック" panose="020B0400000000000000" charset="-128"/>
                <a:ea typeface="游ゴシック" panose="020B0400000000000000" charset="-128"/>
              </a:rPr>
              <a:t>  PT</a:t>
            </a:r>
            <a:r>
              <a:rPr lang="ja-JP" altLang="en-US">
                <a:latin typeface="游ゴシック" panose="020B0400000000000000" charset="-128"/>
                <a:ea typeface="游ゴシック" panose="020B0400000000000000" charset="-128"/>
              </a:rPr>
              <a:t>　　　　　　</a:t>
            </a:r>
            <a:r>
              <a:rPr lang="en-US" altLang="ja-JP">
                <a:latin typeface="游ゴシック" panose="020B0400000000000000" charset="-128"/>
                <a:ea typeface="游ゴシック" panose="020B0400000000000000" charset="-128"/>
              </a:rPr>
              <a:t>  </a:t>
            </a:r>
            <a:r>
              <a:rPr lang="ja-JP" altLang="en-US">
                <a:latin typeface="游ゴシック" panose="020B0400000000000000" charset="-128"/>
                <a:ea typeface="游ゴシック" panose="020B0400000000000000" charset="-128"/>
              </a:rPr>
              <a:t>　</a:t>
            </a:r>
            <a:r>
              <a:rPr lang="en-US" altLang="ja-JP">
                <a:latin typeface="游ゴシック" panose="020B0400000000000000" charset="-128"/>
                <a:ea typeface="游ゴシック" panose="020B0400000000000000" charset="-128"/>
              </a:rPr>
              <a:t>ST</a:t>
            </a:r>
            <a:endParaRPr lang="en-US" altLang="ja-JP">
              <a:latin typeface="游ゴシック" panose="020B0400000000000000" charset="-128"/>
              <a:ea typeface="游ゴシック" panose="020B0400000000000000"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①</a:t>
            </a:r>
            <a:endParaRPr lang="ja-JP" altLang="en-US" sz="8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4" name="Shape 74"/>
        <p:cNvGrpSpPr/>
        <p:nvPr/>
      </p:nvGrpSpPr>
      <p:grpSpPr>
        <a:xfrm>
          <a:off x="0" y="0"/>
          <a:ext cx="0" cy="0"/>
          <a:chOff x="0" y="0"/>
          <a:chExt cx="0" cy="0"/>
        </a:xfrm>
      </p:grpSpPr>
      <p:sp>
        <p:nvSpPr>
          <p:cNvPr id="2" name="タイトル 1"/>
          <p:cNvSpPr>
            <a:spLocks noGrp="1"/>
          </p:cNvSpPr>
          <p:nvPr>
            <p:ph type="title"/>
          </p:nvPr>
        </p:nvSpPr>
        <p:spPr/>
        <p:txBody>
          <a:bodyPr/>
          <a:p>
            <a:endParaRPr lang="ja-JP" altLang="en-US"/>
          </a:p>
        </p:txBody>
      </p:sp>
      <p:pic>
        <p:nvPicPr>
          <p:cNvPr id="77" name="Google Shape;77;p16" descr="フォームの回答のグラフ。質問のタイトル: 改定後(2021年4月)と比べて現在(2022年6月)のリハビリスタッフ数に変化はありましたか？(OT,PT,ST含む)。回答数: 16 件の回答。" title="改定後(2021年4月)と比べて現在(2022年6月)のリハビリスタッフ数に変化はありましたか？(OT,PT,ST含む)"/>
          <p:cNvPicPr preferRelativeResize="0"/>
          <p:nvPr/>
        </p:nvPicPr>
        <p:blipFill>
          <a:blip r:embed="rId1"/>
          <a:srcRect l="19583" t="26728" r="53333" b="7936"/>
          <a:stretch>
            <a:fillRect/>
          </a:stretch>
        </p:blipFill>
        <p:spPr>
          <a:xfrm>
            <a:off x="3429000" y="2933700"/>
            <a:ext cx="6601460" cy="6777355"/>
          </a:xfrm>
          <a:prstGeom prst="rect">
            <a:avLst/>
          </a:prstGeom>
          <a:noFill/>
          <a:ln>
            <a:noFill/>
          </a:ln>
        </p:spPr>
      </p:pic>
      <p:pic>
        <p:nvPicPr>
          <p:cNvPr id="3" name="Google Shape;77;p16" descr="フォームの回答のグラフ。質問のタイトル: 改定後(2021年4月)と比べて現在(2022年6月)のリハビリスタッフ数に変化はありましたか？(OT,PT,ST含む)。回答数: 16 件の回答。" title="改定後(2021年4月)と比べて現在(2022年6月)のリハビリスタッフ数に変化はありましたか？(OT,PT,ST含む)"/>
          <p:cNvPicPr preferRelativeResize="0">
            <a:picLocks noChangeAspect="1"/>
          </p:cNvPicPr>
          <p:nvPr>
            <p:ph idx="1"/>
          </p:nvPr>
        </p:nvPicPr>
        <p:blipFill>
          <a:blip r:embed="rId1"/>
          <a:srcRect l="60273" t="22896" r="23543" b="43722"/>
          <a:stretch>
            <a:fillRect/>
          </a:stretch>
        </p:blipFill>
        <p:spPr>
          <a:xfrm>
            <a:off x="10287000" y="4533900"/>
            <a:ext cx="4377690" cy="3799840"/>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cs typeface="Meiryo UI" panose="020B0604030504040204" charset="-128"/>
              </a:rPr>
              <a:t>改定後(2021年4月)と比べて現在(2022年6月)の</a:t>
            </a:r>
            <a:endParaRPr lang="ja-JP" altLang="en-US" sz="4800">
              <a:latin typeface="Meiryo UI" panose="020B0604030504040204" charset="-128"/>
              <a:ea typeface="Meiryo UI" panose="020B0604030504040204" charset="-128"/>
              <a:cs typeface="Meiryo UI" panose="020B0604030504040204" charset="-128"/>
            </a:endParaRPr>
          </a:p>
          <a:p>
            <a:r>
              <a:rPr lang="ja-JP" altLang="en-US" sz="4800">
                <a:latin typeface="Meiryo UI" panose="020B0604030504040204" charset="-128"/>
                <a:ea typeface="Meiryo UI" panose="020B0604030504040204" charset="-128"/>
                <a:cs typeface="Meiryo UI" panose="020B0604030504040204" charset="-128"/>
              </a:rPr>
              <a:t>リハビリスタッフ数に変化はありましたか？(OT,PT,ST含む)</a:t>
            </a:r>
            <a:endParaRPr lang="ja-JP" altLang="en-US" sz="4800">
              <a:latin typeface="Meiryo UI" panose="020B0604030504040204" charset="-128"/>
              <a:ea typeface="Meiryo UI" panose="020B0604030504040204" charset="-128"/>
              <a:cs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②</a:t>
            </a:r>
            <a:endParaRPr lang="ja-JP" altLang="en-US" sz="8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1" name="Shape 81"/>
        <p:cNvGrpSpPr/>
        <p:nvPr/>
      </p:nvGrpSpPr>
      <p:grpSpPr>
        <a:xfrm>
          <a:off x="0" y="0"/>
          <a:ext cx="0" cy="0"/>
          <a:chOff x="0" y="0"/>
          <a:chExt cx="0" cy="0"/>
        </a:xfrm>
      </p:grpSpPr>
      <p:pic>
        <p:nvPicPr>
          <p:cNvPr id="84" name="Google Shape;84;p17" descr="フォームの回答のグラフ。質問のタイトル: 感染症対策として現行の委員会の開催、指針の整備、研修の実績等に加え、訓練(トレーニング)を実施していますか？。回答数: 16 件の回答。" title="感染症対策として現行の委員会の開催、指針の整備、研修の実績等に加え、訓練(トレーニング)を実施していますか？"/>
          <p:cNvPicPr preferRelativeResize="0"/>
          <p:nvPr/>
        </p:nvPicPr>
        <p:blipFill>
          <a:blip r:embed="rId1"/>
          <a:srcRect l="61667" t="26242" r="25000" b="48020"/>
          <a:stretch>
            <a:fillRect/>
          </a:stretch>
        </p:blipFill>
        <p:spPr>
          <a:xfrm>
            <a:off x="10333990" y="4457700"/>
            <a:ext cx="3554730" cy="2943225"/>
          </a:xfrm>
          <a:prstGeom prst="rect">
            <a:avLst/>
          </a:prstGeom>
          <a:noFill/>
          <a:ln>
            <a:noFill/>
          </a:ln>
        </p:spPr>
      </p:pic>
      <p:pic>
        <p:nvPicPr>
          <p:cNvPr id="2" name="Google Shape;84;p17" descr="フォームの回答のグラフ。質問のタイトル: 感染症対策として現行の委員会の開催、指針の整備、研修の実績等に加え、訓練(トレーニング)を実施していますか？。回答数: 16 件の回答。" title="感染症対策として現行の委員会の開催、指針の整備、研修の実績等に加え、訓練(トレーニング)を実施していますか？"/>
          <p:cNvPicPr preferRelativeResize="0"/>
          <p:nvPr/>
        </p:nvPicPr>
        <p:blipFill>
          <a:blip r:embed="rId1"/>
          <a:srcRect l="19306" t="26572" r="54028" b="8093"/>
          <a:stretch>
            <a:fillRect/>
          </a:stretch>
        </p:blipFill>
        <p:spPr>
          <a:xfrm>
            <a:off x="3124200" y="2705100"/>
            <a:ext cx="6520180" cy="6630670"/>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cs typeface="Meiryo UI" panose="020B0604030504040204" charset="-128"/>
              </a:rPr>
              <a:t>感染症対策として現行の委員会の開催、指針の整備、</a:t>
            </a:r>
            <a:endParaRPr lang="ja-JP" altLang="en-US" sz="4800">
              <a:latin typeface="Meiryo UI" panose="020B0604030504040204" charset="-128"/>
              <a:ea typeface="Meiryo UI" panose="020B0604030504040204" charset="-128"/>
              <a:cs typeface="Meiryo UI" panose="020B0604030504040204" charset="-128"/>
            </a:endParaRPr>
          </a:p>
          <a:p>
            <a:r>
              <a:rPr lang="ja-JP" altLang="en-US" sz="4800">
                <a:latin typeface="Meiryo UI" panose="020B0604030504040204" charset="-128"/>
                <a:ea typeface="Meiryo UI" panose="020B0604030504040204" charset="-128"/>
                <a:cs typeface="Meiryo UI" panose="020B0604030504040204" charset="-128"/>
              </a:rPr>
              <a:t>研修の実績等に加え、訓練(トレーニング)を実施していますか？</a:t>
            </a:r>
            <a:endParaRPr lang="ja-JP" altLang="en-US" sz="4800">
              <a:latin typeface="Meiryo UI" panose="020B0604030504040204" charset="-128"/>
              <a:ea typeface="Meiryo UI" panose="020B0604030504040204" charset="-128"/>
              <a:cs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③</a:t>
            </a:r>
            <a:endParaRPr lang="ja-JP" altLang="en-US" sz="8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8" name="Shape 88"/>
        <p:cNvGrpSpPr/>
        <p:nvPr/>
      </p:nvGrpSpPr>
      <p:grpSpPr>
        <a:xfrm>
          <a:off x="0" y="0"/>
          <a:ext cx="0" cy="0"/>
          <a:chOff x="0" y="0"/>
          <a:chExt cx="0" cy="0"/>
        </a:xfrm>
      </p:grpSpPr>
      <p:pic>
        <p:nvPicPr>
          <p:cNvPr id="91" name="Google Shape;91;p18" descr="フォームの回答のグラフ。質問のタイトル: 災害への対応において、地域住民の参加が得られる訓練を実施していますか？。回答数: 16 件の回答。" title="災害への対応において、地域住民の参加が得られる訓練を実施していますか？"/>
          <p:cNvPicPr preferRelativeResize="0"/>
          <p:nvPr/>
        </p:nvPicPr>
        <p:blipFill>
          <a:blip r:embed="rId1"/>
          <a:srcRect l="61226" t="25252" r="24219" b="48020"/>
          <a:stretch>
            <a:fillRect/>
          </a:stretch>
        </p:blipFill>
        <p:spPr>
          <a:xfrm>
            <a:off x="10972800" y="4305300"/>
            <a:ext cx="4438650" cy="3510280"/>
          </a:xfrm>
          <a:prstGeom prst="rect">
            <a:avLst/>
          </a:prstGeom>
          <a:noFill/>
          <a:ln>
            <a:noFill/>
          </a:ln>
        </p:spPr>
      </p:pic>
      <p:pic>
        <p:nvPicPr>
          <p:cNvPr id="2" name="Google Shape;91;p18" descr="フォームの回答のグラフ。質問のタイトル: 災害への対応において、地域住民の参加が得られる訓練を実施していますか？。回答数: 16 件の回答。" title="災害への対応において、地域住民の参加が得られる訓練を実施していますか？"/>
          <p:cNvPicPr preferRelativeResize="0"/>
          <p:nvPr/>
        </p:nvPicPr>
        <p:blipFill>
          <a:blip r:embed="rId1"/>
          <a:srcRect l="20195" t="28601" r="54318" b="9917"/>
          <a:stretch>
            <a:fillRect/>
          </a:stretch>
        </p:blipFill>
        <p:spPr>
          <a:xfrm>
            <a:off x="3581400" y="3009900"/>
            <a:ext cx="6490970" cy="6468745"/>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災害への対応において、地域住民の参加が得られる訓練を</a:t>
            </a:r>
            <a:endParaRPr lang="ja-JP" altLang="en-US" sz="4800">
              <a:latin typeface="Meiryo UI" panose="020B0604030504040204" charset="-128"/>
              <a:ea typeface="Meiryo UI" panose="020B0604030504040204" charset="-128"/>
            </a:endParaRPr>
          </a:p>
          <a:p>
            <a:r>
              <a:rPr lang="ja-JP" altLang="en-US" sz="4800">
                <a:latin typeface="Meiryo UI" panose="020B0604030504040204" charset="-128"/>
                <a:ea typeface="Meiryo UI" panose="020B0604030504040204" charset="-128"/>
              </a:rPr>
              <a:t>実施していますか？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④</a:t>
            </a:r>
            <a:endParaRPr lang="ja-JP" altLang="en-US" sz="8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5" name="Shape 95"/>
        <p:cNvGrpSpPr/>
        <p:nvPr/>
      </p:nvGrpSpPr>
      <p:grpSpPr>
        <a:xfrm>
          <a:off x="0" y="0"/>
          <a:ext cx="0" cy="0"/>
          <a:chOff x="0" y="0"/>
          <a:chExt cx="0" cy="0"/>
        </a:xfrm>
      </p:grpSpPr>
      <p:pic>
        <p:nvPicPr>
          <p:cNvPr id="98" name="Google Shape;98;p19" descr="フォームの回答のグラフ。質問のタイトル: リハビリテーション計画書の書式は厚労省の書式を使用していますか？。回答数: 16 件の回答。" title="リハビリテーション計画書の書式は厚労省の書式を使用していますか？"/>
          <p:cNvPicPr preferRelativeResize="0"/>
          <p:nvPr/>
        </p:nvPicPr>
        <p:blipFill>
          <a:blip r:embed="rId1"/>
          <a:srcRect l="61250" t="26242" r="8333" b="55940"/>
          <a:stretch>
            <a:fillRect/>
          </a:stretch>
        </p:blipFill>
        <p:spPr>
          <a:xfrm>
            <a:off x="8534400" y="4305300"/>
            <a:ext cx="9770110" cy="2856865"/>
          </a:xfrm>
          <a:prstGeom prst="rect">
            <a:avLst/>
          </a:prstGeom>
          <a:noFill/>
          <a:ln>
            <a:noFill/>
          </a:ln>
        </p:spPr>
      </p:pic>
      <p:pic>
        <p:nvPicPr>
          <p:cNvPr id="2" name="Google Shape;98;p19" descr="フォームの回答のグラフ。質問のタイトル: リハビリテーション計画書の書式は厚労省の書式を使用していますか？。回答数: 16 件の回答。" title="リハビリテーション計画書の書式は厚労省の書式を使用していますか？"/>
          <p:cNvPicPr preferRelativeResize="0"/>
          <p:nvPr/>
        </p:nvPicPr>
        <p:blipFill>
          <a:blip r:embed="rId1"/>
          <a:srcRect l="19306" t="27561" r="54028" b="10073"/>
          <a:stretch>
            <a:fillRect/>
          </a:stretch>
        </p:blipFill>
        <p:spPr>
          <a:xfrm>
            <a:off x="1981200" y="2857500"/>
            <a:ext cx="6964045" cy="6751955"/>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 name="タイトル 3"/>
          <p:cNvSpPr>
            <a:spLocks noGrp="1"/>
          </p:cNvSpPr>
          <p:nvPr/>
        </p:nvSpPr>
        <p:spPr>
          <a:xfrm>
            <a:off x="1219200" y="227965"/>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リハビリテーション計画書の書式は厚労省の書式を使用していますか？</a:t>
            </a:r>
            <a:endParaRPr lang="ja-JP" altLang="en-US" sz="4800">
              <a:latin typeface="Meiryo UI" panose="020B0604030504040204" charset="-128"/>
              <a:ea typeface="Meiryo UI" panose="020B0604030504040204" charset="-128"/>
            </a:endParaRPr>
          </a:p>
        </p:txBody>
      </p:sp>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⑤</a:t>
            </a:r>
            <a:endParaRPr lang="ja-JP" altLang="en-US" sz="8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pPr marL="0" lvl="0" indent="0" algn="l" rtl="0">
              <a:spcBef>
                <a:spcPts val="0"/>
              </a:spcBef>
              <a:spcAft>
                <a:spcPts val="0"/>
              </a:spcAft>
              <a:buNone/>
            </a:pPr>
          </a:p>
        </p:txBody>
      </p:sp>
      <p:pic>
        <p:nvPicPr>
          <p:cNvPr id="105" name="Google Shape;105;p20" descr="フォームの回答のグラフ。質問のタイトル: 科学的介護推進体制加算を算定していますか？。回答数: 16 件の回答。" title="科学的介護推進体制加算を算定していますか？"/>
          <p:cNvPicPr preferRelativeResize="0"/>
          <p:nvPr/>
        </p:nvPicPr>
        <p:blipFill>
          <a:blip r:embed="rId1"/>
          <a:srcRect l="62083" t="27231" r="10833" b="49010"/>
          <a:stretch>
            <a:fillRect/>
          </a:stretch>
        </p:blipFill>
        <p:spPr>
          <a:xfrm>
            <a:off x="8991600" y="4533900"/>
            <a:ext cx="9047480" cy="3312795"/>
          </a:xfrm>
          <a:prstGeom prst="rect">
            <a:avLst/>
          </a:prstGeom>
          <a:noFill/>
          <a:ln>
            <a:noFill/>
          </a:ln>
        </p:spPr>
      </p:pic>
      <p:sp>
        <p:nvSpPr>
          <p:cNvPr id="10" name="四角形 9"/>
          <p:cNvSpPr/>
          <p:nvPr/>
        </p:nvSpPr>
        <p:spPr>
          <a:xfrm>
            <a:off x="0" y="-38100"/>
            <a:ext cx="18288000" cy="2391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 name="タイトル 3"/>
          <p:cNvSpPr>
            <a:spLocks noGrp="1"/>
          </p:cNvSpPr>
          <p:nvPr/>
        </p:nvSpPr>
        <p:spPr>
          <a:xfrm>
            <a:off x="602615" y="233680"/>
            <a:ext cx="17188180" cy="1859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4800">
                <a:latin typeface="Meiryo UI" panose="020B0604030504040204" charset="-128"/>
                <a:ea typeface="Meiryo UI" panose="020B0604030504040204" charset="-128"/>
              </a:rPr>
              <a:t>科学的介護推進体制加算を算定していますか？</a:t>
            </a:r>
            <a:endParaRPr lang="ja-JP" altLang="en-US" sz="4800">
              <a:latin typeface="Meiryo UI" panose="020B0604030504040204" charset="-128"/>
              <a:ea typeface="Meiryo UI" panose="020B0604030504040204" charset="-128"/>
            </a:endParaRPr>
          </a:p>
        </p:txBody>
      </p:sp>
      <p:pic>
        <p:nvPicPr>
          <p:cNvPr id="2" name="Google Shape;105;p20" descr="フォームの回答のグラフ。質問のタイトル: 科学的介護推進体制加算を算定していますか？。回答数: 16 件の回答。" title="科学的介護推進体制加算を算定していますか？"/>
          <p:cNvPicPr preferRelativeResize="0"/>
          <p:nvPr/>
        </p:nvPicPr>
        <p:blipFill>
          <a:blip r:embed="rId1"/>
          <a:srcRect l="20139" t="27561" r="54028" b="9083"/>
          <a:stretch>
            <a:fillRect/>
          </a:stretch>
        </p:blipFill>
        <p:spPr>
          <a:xfrm>
            <a:off x="2030730" y="2867660"/>
            <a:ext cx="6977380" cy="6857365"/>
          </a:xfrm>
          <a:prstGeom prst="rect">
            <a:avLst/>
          </a:prstGeom>
          <a:noFill/>
          <a:ln>
            <a:noFill/>
          </a:ln>
        </p:spPr>
      </p:pic>
      <p:sp>
        <p:nvSpPr>
          <p:cNvPr id="11" name="テキストボックス 10"/>
          <p:cNvSpPr txBox="1"/>
          <p:nvPr/>
        </p:nvSpPr>
        <p:spPr>
          <a:xfrm>
            <a:off x="152400" y="114300"/>
            <a:ext cx="2489200" cy="1445260"/>
          </a:xfrm>
          <a:prstGeom prst="rect">
            <a:avLst/>
          </a:prstGeom>
          <a:noFill/>
        </p:spPr>
        <p:txBody>
          <a:bodyPr wrap="square" rtlCol="0">
            <a:spAutoFit/>
          </a:bodyPr>
          <a:p>
            <a:r>
              <a:rPr lang="ja-JP" altLang="en-US" sz="8800"/>
              <a:t>⑥</a:t>
            </a:r>
            <a:endParaRPr lang="ja-JP" altLang="en-US" sz="8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Words>
  <Application>WPS Presentation</Application>
  <PresentationFormat>On-screen Show (4:3)</PresentationFormat>
  <Paragraphs>111</Paragraphs>
  <Slides>22</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ＭＳ Ｐゴシック</vt:lpstr>
      <vt:lpstr>Wingdings</vt:lpstr>
      <vt:lpstr>游ゴシック</vt:lpstr>
      <vt:lpstr>游ゴシック Medium</vt:lpstr>
      <vt:lpstr>Yu Gothic UI</vt:lpstr>
      <vt:lpstr>HGｺﾞｼｯｸE</vt:lpstr>
      <vt:lpstr>Segoe UI Semilight</vt:lpstr>
      <vt:lpstr>HG丸ｺﾞｼｯｸM-PRO</vt:lpstr>
      <vt:lpstr>JKゴシック</vt:lpstr>
      <vt:lpstr>Segoe UI Symbol</vt:lpstr>
      <vt:lpstr>Meiryo UI</vt:lpstr>
      <vt:lpstr>Microsoft YaHei</vt:lpstr>
      <vt:lpstr>ＭＳ Ｐゴシック</vt:lpstr>
      <vt:lpstr>Arial Unicode MS</vt:lpstr>
      <vt:lpstr>Calibri</vt:lpstr>
      <vt:lpstr>HGS行書体</vt:lpstr>
      <vt:lpstr>UD デジタル 教科書体 N-R</vt:lpstr>
      <vt:lpstr>Microsoft YaHei Light</vt:lpstr>
      <vt:lpstr>Office Theme</vt:lpstr>
      <vt:lpstr>PowerPoint 演示文稿</vt:lpstr>
      <vt:lpstr>PowerPoint 演示文稿</vt:lpstr>
      <vt:lpstr>PowerPoint 演示文稿</vt:lpstr>
      <vt:lpstr>常勤換算数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白と緑 シンプルなイラスト 財務報告書 財務 プレゼンテーション</dc:title>
  <dc:creator/>
  <cp:lastModifiedBy>ot201</cp:lastModifiedBy>
  <cp:revision>110</cp:revision>
  <dcterms:created xsi:type="dcterms:W3CDTF">2006-08-16T00:00:00Z</dcterms:created>
  <dcterms:modified xsi:type="dcterms:W3CDTF">2023-06-29T09:48:24Z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1041-11.8.2.10339</vt:lpwstr>
  </property>
</Properties>
</file>